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58"/>
  </p:notesMasterIdLst>
  <p:handoutMasterIdLst>
    <p:handoutMasterId r:id="rId59"/>
  </p:handoutMasterIdLst>
  <p:sldIdLst>
    <p:sldId id="684" r:id="rId2"/>
    <p:sldId id="520" r:id="rId3"/>
    <p:sldId id="521" r:id="rId4"/>
    <p:sldId id="522" r:id="rId5"/>
    <p:sldId id="523" r:id="rId6"/>
    <p:sldId id="874" r:id="rId7"/>
    <p:sldId id="879" r:id="rId8"/>
    <p:sldId id="524" r:id="rId9"/>
    <p:sldId id="526" r:id="rId10"/>
    <p:sldId id="527" r:id="rId11"/>
    <p:sldId id="528" r:id="rId12"/>
    <p:sldId id="714" r:id="rId13"/>
    <p:sldId id="758" r:id="rId14"/>
    <p:sldId id="883" r:id="rId15"/>
    <p:sldId id="881" r:id="rId16"/>
    <p:sldId id="759" r:id="rId17"/>
    <p:sldId id="877" r:id="rId18"/>
    <p:sldId id="884" r:id="rId19"/>
    <p:sldId id="888" r:id="rId20"/>
    <p:sldId id="885" r:id="rId21"/>
    <p:sldId id="887" r:id="rId22"/>
    <p:sldId id="886" r:id="rId23"/>
    <p:sldId id="760" r:id="rId24"/>
    <p:sldId id="756" r:id="rId25"/>
    <p:sldId id="891" r:id="rId26"/>
    <p:sldId id="889" r:id="rId27"/>
    <p:sldId id="890" r:id="rId28"/>
    <p:sldId id="892" r:id="rId29"/>
    <p:sldId id="894" r:id="rId30"/>
    <p:sldId id="800" r:id="rId31"/>
    <p:sldId id="878" r:id="rId32"/>
    <p:sldId id="893" r:id="rId33"/>
    <p:sldId id="766" r:id="rId34"/>
    <p:sldId id="770" r:id="rId35"/>
    <p:sldId id="895" r:id="rId36"/>
    <p:sldId id="768" r:id="rId37"/>
    <p:sldId id="774" r:id="rId38"/>
    <p:sldId id="562" r:id="rId39"/>
    <p:sldId id="563" r:id="rId40"/>
    <p:sldId id="564" r:id="rId41"/>
    <p:sldId id="565" r:id="rId42"/>
    <p:sldId id="784" r:id="rId43"/>
    <p:sldId id="567" r:id="rId44"/>
    <p:sldId id="568" r:id="rId45"/>
    <p:sldId id="569" r:id="rId46"/>
    <p:sldId id="683" r:id="rId47"/>
    <p:sldId id="573" r:id="rId48"/>
    <p:sldId id="574" r:id="rId49"/>
    <p:sldId id="575" r:id="rId50"/>
    <p:sldId id="576" r:id="rId51"/>
    <p:sldId id="711" r:id="rId52"/>
    <p:sldId id="643" r:id="rId53"/>
    <p:sldId id="577" r:id="rId54"/>
    <p:sldId id="896" r:id="rId55"/>
    <p:sldId id="792" r:id="rId56"/>
    <p:sldId id="581" r:id="rId57"/>
  </p:sldIdLst>
  <p:sldSz cx="9144000" cy="5143500" type="screen16x9"/>
  <p:notesSz cx="6858000" cy="9144000"/>
  <p:embeddedFontLst>
    <p:embeddedFont>
      <p:font typeface="Impact" panose="020B0806030902050204" pitchFamily="34" charset="0"/>
      <p:regular r:id="rId60"/>
    </p:embeddedFont>
    <p:embeddedFont>
      <p:font typeface="Arial Unicode MS" panose="020B0604020202020204" pitchFamily="34" charset="-122"/>
      <p:regular r:id="rId61"/>
    </p:embeddedFont>
    <p:embeddedFont>
      <p:font typeface="汉语拼音" panose="000B0604020202020204" pitchFamily="34" charset="0"/>
      <p:regular r:id="rId62"/>
    </p:embeddedFont>
    <p:embeddedFont>
      <p:font typeface="微软雅黑" panose="020B0503020204020204" pitchFamily="34" charset="-122"/>
      <p:regular r:id="rId63"/>
      <p:bold r:id="rId64"/>
    </p:embeddedFont>
    <p:embeddedFont>
      <p:font typeface="楷体" panose="02010609060101010101" pitchFamily="49" charset="-122"/>
      <p:regular r:id="rId65"/>
    </p:embeddedFont>
    <p:embeddedFont>
      <p:font typeface="黑体" panose="02010609060101010101" pitchFamily="49" charset="-122"/>
      <p:regular r:id="rId66"/>
    </p:embeddedFont>
    <p:embeddedFont>
      <p:font typeface="Calibri" panose="020F0502020204030204" pitchFamily="34" charset="0"/>
      <p:regular r:id="rId67"/>
      <p:bold r:id="rId68"/>
      <p:italic r:id="rId69"/>
      <p:boldItalic r:id="rId70"/>
    </p:embeddedFont>
  </p:embeddedFont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5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0" autoAdjust="0"/>
    <p:restoredTop sz="95062" autoAdjust="0"/>
  </p:normalViewPr>
  <p:slideViewPr>
    <p:cSldViewPr>
      <p:cViewPr varScale="1">
        <p:scale>
          <a:sx n="113" d="100"/>
          <a:sy n="113" d="100"/>
        </p:scale>
        <p:origin x="-456" y="-102"/>
      </p:cViewPr>
      <p:guideLst>
        <p:guide orient="horz" pos="1620"/>
        <p:guide pos="2858"/>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88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4.fntdata"/><Relationship Id="rId68"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66" Type="http://schemas.openxmlformats.org/officeDocument/2006/relationships/font" Target="fonts/font7.fntdata"/><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AC948791-8948-4F57-B3C5-F607267A349A}" type="slidenum">
              <a:rPr lang="zh-CN" altLang="en-US"/>
              <a:pPr>
                <a:defRPr/>
              </a:pPr>
              <a:t>‹#›</a:t>
            </a:fld>
            <a:endParaRPr lang="zh-CN" altLang="en-US"/>
          </a:p>
        </p:txBody>
      </p:sp>
    </p:spTree>
    <p:extLst>
      <p:ext uri="{BB962C8B-B14F-4D97-AF65-F5344CB8AC3E}">
        <p14:creationId xmlns:p14="http://schemas.microsoft.com/office/powerpoint/2010/main" val="3504345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1F685F00-7F84-4923-84E0-58C9ADC0B56A}" type="slidenum">
              <a:rPr lang="zh-CN" altLang="en-US"/>
              <a:pPr>
                <a:defRPr/>
              </a:pPr>
              <a:t>‹#›</a:t>
            </a:fld>
            <a:endParaRPr lang="zh-CN" altLang="en-US"/>
          </a:p>
        </p:txBody>
      </p:sp>
    </p:spTree>
    <p:extLst>
      <p:ext uri="{BB962C8B-B14F-4D97-AF65-F5344CB8AC3E}">
        <p14:creationId xmlns:p14="http://schemas.microsoft.com/office/powerpoint/2010/main" val="26391609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66563"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665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fld id="{39AE00D7-00BC-4E54-BA75-AA84EEE01700}" type="slidenum">
              <a:rPr lang="zh-CN" altLang="en-US" smtClean="0">
                <a:latin typeface="Arial" pitchFamily="34" charset="0"/>
              </a:rPr>
              <a:pPr eaLnBrk="1" hangingPunct="1">
                <a:spcBef>
                  <a:spcPct val="0"/>
                </a:spcBef>
              </a:pPr>
              <a:t>4</a:t>
            </a:fld>
            <a:endParaRPr lang="zh-CN"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6758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endParaRPr lang="zh-CN" altLang="en-US"/>
          </a:p>
        </p:txBody>
      </p:sp>
      <p:sp>
        <p:nvSpPr>
          <p:cNvPr id="67588" name="页脚占位符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67589" name="页眉占位符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pPr eaLnBrk="1" hangingPunct="1"/>
            <a:endParaRPr lang="zh-CN" altLang="en-US"/>
          </a:p>
        </p:txBody>
      </p:sp>
      <p:sp>
        <p:nvSpPr>
          <p:cNvPr id="68612" name="页脚占位符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68613" name="页眉占位符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ctangle 3"/>
          <p:cNvSpPr>
            <a:spLocks noGrp="1" noChangeArrowheads="1"/>
          </p:cNvSpPr>
          <p:nvPr>
            <p:ph type="body" idx="4294967295"/>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69636" name="页脚占位符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solidFill>
                  <a:srgbClr val="000000"/>
                </a:solidFill>
                <a:latin typeface="Arial" pitchFamily="34" charset="0"/>
              </a:rPr>
              <a:t>状元成才路</a:t>
            </a:r>
          </a:p>
        </p:txBody>
      </p:sp>
      <p:sp>
        <p:nvSpPr>
          <p:cNvPr id="69637" name="页眉占位符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solidFill>
                  <a:srgbClr val="000000"/>
                </a:solidFill>
                <a:latin typeface="Arial" pitchFamily="34" charset="0"/>
              </a:rPr>
              <a:t>状元成才路</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Rectangle 3"/>
          <p:cNvSpPr>
            <a:spLocks noGrp="1" noChangeArrowheads="1"/>
          </p:cNvSpPr>
          <p:nvPr>
            <p:ph type="body" idx="4294967295"/>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70660" name="页脚占位符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solidFill>
                  <a:srgbClr val="000000"/>
                </a:solidFill>
                <a:latin typeface="Arial" pitchFamily="34" charset="0"/>
              </a:rPr>
              <a:t>状元成才路</a:t>
            </a:r>
          </a:p>
        </p:txBody>
      </p:sp>
      <p:sp>
        <p:nvSpPr>
          <p:cNvPr id="70661" name="页眉占位符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solidFill>
                  <a:srgbClr val="000000"/>
                </a:solidFill>
                <a:latin typeface="Arial" pitchFamily="34" charset="0"/>
              </a:rPr>
              <a:t>状元成才路</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idx="4294967295"/>
          </p:nvPr>
        </p:nvSpPr>
        <p:spPr bwMode="auto">
          <a:ln>
            <a:solidFill>
              <a:srgbClr val="000000"/>
            </a:solidFill>
            <a:miter lim="800000"/>
            <a:headEnd/>
            <a:tailEnd/>
          </a:ln>
        </p:spPr>
      </p:sp>
      <p:sp>
        <p:nvSpPr>
          <p:cNvPr id="71683" name="Rectangle 3"/>
          <p:cNvSpPr>
            <a:spLocks noGrp="1" noChangeArrowheads="1"/>
          </p:cNvSpPr>
          <p:nvPr>
            <p:ph type="body" idx="4294967295"/>
          </p:nvPr>
        </p:nvSpPr>
        <p:spPr bwMode="auto">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71684" name="页脚占位符 1"/>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71685" name="页眉占位符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72707"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a:p>
        </p:txBody>
      </p:sp>
      <p:sp>
        <p:nvSpPr>
          <p:cNvPr id="72708" name="页眉占位符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
        <p:nvSpPr>
          <p:cNvPr id="72709" name="页脚占位符 4"/>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ea typeface="宋体" pitchFamily="2" charset="-122"/>
              </a:defRPr>
            </a:lvl1pPr>
            <a:lvl2pPr marL="742950" indent="-285750" eaLnBrk="0" hangingPunct="0">
              <a:spcBef>
                <a:spcPct val="30000"/>
              </a:spcBef>
              <a:defRPr sz="1200">
                <a:solidFill>
                  <a:schemeClr val="tx1"/>
                </a:solidFill>
                <a:latin typeface="Calibri" pitchFamily="34" charset="0"/>
                <a:ea typeface="宋体" pitchFamily="2" charset="-122"/>
              </a:defRPr>
            </a:lvl2pPr>
            <a:lvl3pPr marL="1143000" indent="-228600" eaLnBrk="0" hangingPunct="0">
              <a:spcBef>
                <a:spcPct val="30000"/>
              </a:spcBef>
              <a:defRPr sz="1200">
                <a:solidFill>
                  <a:schemeClr val="tx1"/>
                </a:solidFill>
                <a:latin typeface="Calibri" pitchFamily="34" charset="0"/>
                <a:ea typeface="宋体" pitchFamily="2" charset="-122"/>
              </a:defRPr>
            </a:lvl3pPr>
            <a:lvl4pPr marL="1600200" indent="-228600" eaLnBrk="0" hangingPunct="0">
              <a:spcBef>
                <a:spcPct val="30000"/>
              </a:spcBef>
              <a:defRPr sz="1200">
                <a:solidFill>
                  <a:schemeClr val="tx1"/>
                </a:solidFill>
                <a:latin typeface="Calibri" pitchFamily="34" charset="0"/>
                <a:ea typeface="宋体" pitchFamily="2" charset="-122"/>
              </a:defRPr>
            </a:lvl4pPr>
            <a:lvl5pPr marL="2057400" indent="-228600" eaLnBrk="0" hangingPunct="0">
              <a:spcBef>
                <a:spcPct val="30000"/>
              </a:spcBef>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pPr eaLnBrk="1" hangingPunct="1">
              <a:spcBef>
                <a:spcPct val="0"/>
              </a:spcBef>
            </a:pPr>
            <a:r>
              <a:rPr lang="zh-CN" altLang="en-US">
                <a:latin typeface="Arial" pitchFamily="34" charset="0"/>
              </a:rPr>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898032"/>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3159133"/>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09435"/>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30576"/>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6756671"/>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179434"/>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1095842"/>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6268203"/>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4492759"/>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747964"/>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684315"/>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279029"/>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5214314"/>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991060"/>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83733726"/>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5441153"/>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819000"/>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583236"/>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030639"/>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307306"/>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06031014"/>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1391278"/>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980498"/>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0550590"/>
      </p:ext>
    </p:extLst>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7649458"/>
      </p:ext>
    </p:extLst>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210862"/>
      </p:ext>
    </p:extLst>
  </p:cSld>
  <p:clrMapOvr>
    <a:masterClrMapping/>
  </p:clrMapOvr>
  <p:transition spd="slow">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831299"/>
      </p:ext>
    </p:extLst>
  </p:cSld>
  <p:clrMapOvr>
    <a:masterClrMapping/>
  </p:clrMapOvr>
  <p:transition spd="slow">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129937"/>
      </p:ext>
    </p:extLst>
  </p:cSld>
  <p:clrMapOvr>
    <a:masterClrMapping/>
  </p:clrMapOvr>
  <p:transition spd="slow">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98045139"/>
      </p:ext>
    </p:extLst>
  </p:cSld>
  <p:clrMapOvr>
    <a:masterClrMapping/>
  </p:clrMapOvr>
  <p:transition spd="slow">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4333552"/>
      </p:ext>
    </p:extLst>
  </p:cSld>
  <p:clrMapOvr>
    <a:masterClrMapping/>
  </p:clrMapOvr>
  <p:transition spd="slow">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877172"/>
      </p:ext>
    </p:extLst>
  </p:cSld>
  <p:clrMapOvr>
    <a:masterClrMapping/>
  </p:clrMapOvr>
  <p:transition spd="slow">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475143"/>
      </p:ext>
    </p:extLst>
  </p:cSld>
  <p:clrMapOvr>
    <a:masterClrMapping/>
  </p:clrMapOvr>
  <p:transition spd="slow">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8927919"/>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73568"/>
      </p:ext>
    </p:extLst>
  </p:cSld>
  <p:clrMapOvr>
    <a:masterClrMapping/>
  </p:clrMapOvr>
  <p:transition spd="slow">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293200"/>
      </p:ext>
    </p:extLst>
  </p:cSld>
  <p:clrMapOvr>
    <a:masterClrMapping/>
  </p:clrMapOvr>
  <p:transition spd="slow">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1753711"/>
      </p:ext>
    </p:extLst>
  </p:cSld>
  <p:clrMapOvr>
    <a:masterClrMapping/>
  </p:clrMapOvr>
  <p:transition spd="slow">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030972"/>
      </p:ext>
    </p:extLst>
  </p:cSld>
  <p:clrMapOvr>
    <a:masterClrMapping/>
  </p:clrMapOvr>
  <p:transition spd="slow">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0286149"/>
      </p:ext>
    </p:extLst>
  </p:cSld>
  <p:clrMapOvr>
    <a:masterClrMapping/>
  </p:clrMapOvr>
  <p:transition spd="slow">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319145"/>
      </p:ext>
    </p:extLst>
  </p:cSld>
  <p:clrMapOvr>
    <a:masterClrMapping/>
  </p:clrMapOvr>
  <p:transition spd="slow">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34880"/>
      </p:ext>
    </p:extLst>
  </p:cSld>
  <p:clrMapOvr>
    <a:masterClrMapping/>
  </p:clrMapOvr>
  <p:transition spd="slow">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7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633469"/>
      </p:ext>
    </p:extLst>
  </p:cSld>
  <p:clrMapOvr>
    <a:masterClrMapping/>
  </p:clrMapOvr>
  <p:transition spd="slow">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055366"/>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9682174"/>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50927228"/>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7380558"/>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526907"/>
      </p:ext>
    </p:extLst>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265501"/>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microsoft.com/office/2007/relationships/hdphoto" Target="../media/hdphoto1.wdp"/><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 name="矩形 6"/>
          <p:cNvSpPr>
            <a:spLocks noChangeArrowheads="1"/>
          </p:cNvSpPr>
          <p:nvPr/>
        </p:nvSpPr>
        <p:spPr bwMode="auto">
          <a:xfrm>
            <a:off x="5351426" y="69850"/>
            <a:ext cx="236988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buFontTx/>
              <a:buNone/>
              <a:defRPr/>
            </a:pPr>
            <a:r>
              <a:rPr kumimoji="1" lang="en-US" altLang="zh-CN" sz="2800" b="1" dirty="0" smtClean="0">
                <a:solidFill>
                  <a:srgbClr val="A11111"/>
                </a:solidFill>
                <a:latin typeface="宋体" pitchFamily="2" charset="-122"/>
              </a:rPr>
              <a:t>18 </a:t>
            </a:r>
            <a:r>
              <a:rPr kumimoji="1" lang="zh-CN" altLang="en-US" sz="2400" b="1" dirty="0">
                <a:solidFill>
                  <a:srgbClr val="A11111"/>
                </a:solidFill>
                <a:latin typeface="宋体" pitchFamily="2" charset="-122"/>
              </a:rPr>
              <a:t>中国石拱桥</a:t>
            </a:r>
            <a:r>
              <a:rPr kumimoji="1" lang="en-US" altLang="zh-CN" sz="2400" b="1" dirty="0">
                <a:solidFill>
                  <a:srgbClr val="A11111"/>
                </a:solidFill>
                <a:latin typeface="宋体" pitchFamily="2" charset="-122"/>
              </a:rPr>
              <a:t>/</a:t>
            </a:r>
          </a:p>
        </p:txBody>
      </p:sp>
      <p:pic>
        <p:nvPicPr>
          <p:cNvPr id="1028" name="Picture 4" descr="https://timgsa.baidu.com/timg?image&amp;quality=80&amp;size=b9999_10000&amp;sec=1555997234371&amp;di=480f81e7927da40a108b264f8b29e68a&amp;imgtype=0&amp;src=http%3A%2F%2Fimglf0.ph.126.net%2FEQJR6rq8pmZRwfl_kHX1wQ%3D%3D%2F742812463639498446.jpg"/>
          <p:cNvPicPr>
            <a:picLocks noChangeAspect="1" noChangeArrowheads="1"/>
          </p:cNvPicPr>
          <p:nvPr userDrawn="1"/>
        </p:nvPicPr>
        <p:blipFill>
          <a:blip r:embed="rId49" cstate="print">
            <a:extLst>
              <a:ext uri="{BEBA8EAE-BF5A-486C-A8C5-ECC9F3942E4B}">
                <a14:imgProps xmlns:a14="http://schemas.microsoft.com/office/drawing/2010/main">
                  <a14:imgLayer r:embed="rId50">
                    <a14:imgEffect>
                      <a14:backgroundRemoval t="0" b="83862" l="1200" r="100000">
                        <a14:foregroundMark x1="6200" y1="52161" x2="12000" y2="63689"/>
                        <a14:foregroundMark x1="6600" y1="38617" x2="1600" y2="45245"/>
                        <a14:foregroundMark x1="73200" y1="77810" x2="88800" y2="76945"/>
                        <a14:foregroundMark x1="32800" y1="75504" x2="39800" y2="78963"/>
                        <a14:foregroundMark x1="94400" y1="53602" x2="96800" y2="67147"/>
                        <a14:foregroundMark x1="88200" y1="44380" x2="91600" y2="44957"/>
                        <a14:foregroundMark x1="90400" y1="40634" x2="94000" y2="44380"/>
                        <a14:foregroundMark x1="22400" y1="79251" x2="29000" y2="78963"/>
                        <a14:foregroundMark x1="14400" y1="67435" x2="19600" y2="70605"/>
                        <a14:foregroundMark x1="4400" y1="57925" x2="3000" y2="68876"/>
                        <a14:foregroundMark x1="5400" y1="55043" x2="9200" y2="57925"/>
                        <a14:foregroundMark x1="9200" y1="59078" x2="9200" y2="59078"/>
                        <a14:foregroundMark x1="7200" y1="60807" x2="7200" y2="60807"/>
                        <a14:foregroundMark x1="2200" y1="49568" x2="10800" y2="63689"/>
                        <a14:foregroundMark x1="4200" y1="48415" x2="3600" y2="57925"/>
                        <a14:foregroundMark x1="7400" y1="57061" x2="7200" y2="63112"/>
                        <a14:foregroundMark x1="9000" y1="62536" x2="4000" y2="50432"/>
                        <a14:foregroundMark x1="2600" y1="49856" x2="5800" y2="53890"/>
                        <a14:foregroundMark x1="6800" y1="47839" x2="8200" y2="62248"/>
                        <a14:foregroundMark x1="6200" y1="53602" x2="7600" y2="60807"/>
                        <a14:foregroundMark x1="7600" y1="59654" x2="9200" y2="61383"/>
                        <a14:backgroundMark x1="2800" y1="50144" x2="8600" y2="60807"/>
                        <a14:backgroundMark x1="4400" y1="38905" x2="0" y2="44669"/>
                        <a14:backgroundMark x1="98600" y1="49568" x2="98600" y2="54467"/>
                        <a14:backgroundMark x1="98000" y1="60231" x2="98400" y2="63977"/>
                      </a14:backgroundRemoval>
                    </a14:imgEffect>
                  </a14:imgLayer>
                </a14:imgProps>
              </a:ext>
              <a:ext uri="{28A0092B-C50C-407E-A947-70E740481C1C}">
                <a14:useLocalDpi xmlns:a14="http://schemas.microsoft.com/office/drawing/2010/main" val="0"/>
              </a:ext>
            </a:extLst>
          </a:blip>
          <a:srcRect/>
          <a:stretch>
            <a:fillRect/>
          </a:stretch>
        </p:blipFill>
        <p:spPr bwMode="auto">
          <a:xfrm>
            <a:off x="7637015" y="4155705"/>
            <a:ext cx="1417867" cy="984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Desktop\初中七彩课堂图标.png"/>
          <p:cNvPicPr>
            <a:picLocks noChangeAspect="1" noChangeArrowheads="1"/>
          </p:cNvPicPr>
          <p:nvPr userDrawn="1"/>
        </p:nvPicPr>
        <p:blipFill>
          <a:blip r:embed="rId51"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9427" r:id="rId1"/>
    <p:sldLayoutId id="2147489428" r:id="rId2"/>
    <p:sldLayoutId id="2147489429" r:id="rId3"/>
    <p:sldLayoutId id="2147489430" r:id="rId4"/>
    <p:sldLayoutId id="2147489431" r:id="rId5"/>
    <p:sldLayoutId id="2147489432" r:id="rId6"/>
    <p:sldLayoutId id="2147489433" r:id="rId7"/>
    <p:sldLayoutId id="2147489566" r:id="rId8"/>
    <p:sldLayoutId id="2147489434" r:id="rId9"/>
    <p:sldLayoutId id="2147489435" r:id="rId10"/>
    <p:sldLayoutId id="2147489436" r:id="rId11"/>
    <p:sldLayoutId id="2147489437" r:id="rId12"/>
    <p:sldLayoutId id="2147489438" r:id="rId13"/>
    <p:sldLayoutId id="2147489439" r:id="rId14"/>
    <p:sldLayoutId id="2147489440" r:id="rId15"/>
    <p:sldLayoutId id="2147489441" r:id="rId16"/>
    <p:sldLayoutId id="2147489442" r:id="rId17"/>
    <p:sldLayoutId id="2147489443" r:id="rId18"/>
    <p:sldLayoutId id="2147489444" r:id="rId19"/>
    <p:sldLayoutId id="2147489445" r:id="rId20"/>
    <p:sldLayoutId id="2147489446" r:id="rId21"/>
    <p:sldLayoutId id="2147489447" r:id="rId22"/>
    <p:sldLayoutId id="2147489448" r:id="rId23"/>
    <p:sldLayoutId id="2147489449" r:id="rId24"/>
    <p:sldLayoutId id="2147489450" r:id="rId25"/>
    <p:sldLayoutId id="2147489451" r:id="rId26"/>
    <p:sldLayoutId id="2147489452" r:id="rId27"/>
    <p:sldLayoutId id="2147489453" r:id="rId28"/>
    <p:sldLayoutId id="2147489454" r:id="rId29"/>
    <p:sldLayoutId id="2147489455" r:id="rId30"/>
    <p:sldLayoutId id="2147489456" r:id="rId31"/>
    <p:sldLayoutId id="2147489457" r:id="rId32"/>
    <p:sldLayoutId id="2147489458" r:id="rId33"/>
    <p:sldLayoutId id="2147489459" r:id="rId34"/>
    <p:sldLayoutId id="2147489460" r:id="rId35"/>
    <p:sldLayoutId id="2147489461" r:id="rId36"/>
    <p:sldLayoutId id="2147489462" r:id="rId37"/>
    <p:sldLayoutId id="2147489464" r:id="rId38"/>
    <p:sldLayoutId id="2147489465" r:id="rId39"/>
    <p:sldLayoutId id="2147489466" r:id="rId40"/>
    <p:sldLayoutId id="2147489467" r:id="rId41"/>
    <p:sldLayoutId id="2147489468" r:id="rId42"/>
    <p:sldLayoutId id="2147489469" r:id="rId43"/>
    <p:sldLayoutId id="2147489470" r:id="rId44"/>
    <p:sldLayoutId id="2147489471" r:id="rId45"/>
    <p:sldLayoutId id="2147489472" r:id="rId46"/>
    <p:sldLayoutId id="2147489473" r:id="rId47"/>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slide" Target="slide30.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719653" y="759693"/>
            <a:ext cx="7704694"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桥梁专家茅以</a:t>
            </a:r>
            <a:r>
              <a:rPr lang="zh-CN" altLang="en-US" sz="2800" b="1" dirty="0">
                <a:latin typeface="楷体" pitchFamily="49" charset="-122"/>
                <a:ea typeface="楷体" pitchFamily="49" charset="-122"/>
              </a:rPr>
              <a:t>昇</a:t>
            </a:r>
            <a:r>
              <a:rPr lang="zh-CN" altLang="zh-CN" sz="2800" b="1" dirty="0">
                <a:latin typeface="楷体" pitchFamily="49" charset="-122"/>
                <a:ea typeface="楷体" pitchFamily="49" charset="-122"/>
              </a:rPr>
              <a:t>从科学的角度风趣地解释了“桥”的含义——桥是经过放大的一条板凳。桥身直跨大河两岸</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从不同形态展示着它的多姿多彩</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今天</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我们一起学习《中国石拱桥》</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欣赏茅以</a:t>
            </a:r>
            <a:r>
              <a:rPr lang="zh-CN" altLang="en-US" sz="2800" b="1" dirty="0">
                <a:latin typeface="楷体" pitchFamily="49" charset="-122"/>
                <a:ea typeface="楷体" pitchFamily="49" charset="-122"/>
              </a:rPr>
              <a:t>昇</a:t>
            </a:r>
            <a:r>
              <a:rPr lang="zh-CN" altLang="zh-CN" sz="2800" b="1" dirty="0">
                <a:latin typeface="楷体" pitchFamily="49" charset="-122"/>
                <a:ea typeface="楷体" pitchFamily="49" charset="-122"/>
              </a:rPr>
              <a:t>笔下的中国石拱桥的美吧</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endParaRPr lang="zh-CN" altLang="zh-CN" sz="2800" b="1" dirty="0">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TextBox 1"/>
          <p:cNvSpPr txBox="1">
            <a:spLocks noChangeArrowheads="1"/>
          </p:cNvSpPr>
          <p:nvPr/>
        </p:nvSpPr>
        <p:spPr bwMode="auto">
          <a:xfrm>
            <a:off x="899468" y="1779588"/>
            <a:ext cx="34448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zī</a:t>
            </a:r>
            <a:r>
              <a:rPr lang="zh-CN" altLang="en-US" sz="2800" b="1" dirty="0">
                <a:solidFill>
                  <a:srgbClr val="000000"/>
                </a:solidFill>
                <a:latin typeface="楷体" pitchFamily="49" charset="-122"/>
                <a:ea typeface="楷体" pitchFamily="49" charset="-122"/>
              </a:rPr>
              <a:t>雄（    ）</a:t>
            </a:r>
          </a:p>
        </p:txBody>
      </p:sp>
      <p:sp>
        <p:nvSpPr>
          <p:cNvPr id="16391" name="TextBox 3"/>
          <p:cNvSpPr txBox="1">
            <a:spLocks noChangeArrowheads="1"/>
          </p:cNvSpPr>
          <p:nvPr/>
        </p:nvSpPr>
        <p:spPr bwMode="auto">
          <a:xfrm>
            <a:off x="4822180" y="1779588"/>
            <a:ext cx="24481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作</a:t>
            </a:r>
            <a:r>
              <a:rPr lang="en-US" altLang="zh-CN" sz="2800" dirty="0" err="1">
                <a:solidFill>
                  <a:srgbClr val="000000"/>
                </a:solidFill>
                <a:latin typeface="汉语拼音" panose="000B0604020202020204" pitchFamily="34" charset="0"/>
                <a:ea typeface="楷体" pitchFamily="49" charset="-122"/>
                <a:cs typeface="汉语拼音" panose="000B0604020202020204" pitchFamily="34" charset="0"/>
              </a:rPr>
              <a:t>suì</a:t>
            </a:r>
            <a:r>
              <a:rPr lang="zh-CN" altLang="en-US" sz="2800" b="1" dirty="0">
                <a:solidFill>
                  <a:srgbClr val="00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p>
        </p:txBody>
      </p:sp>
      <p:sp>
        <p:nvSpPr>
          <p:cNvPr id="16392" name="TextBox 4"/>
          <p:cNvSpPr txBox="1">
            <a:spLocks noChangeArrowheads="1"/>
          </p:cNvSpPr>
          <p:nvPr/>
        </p:nvSpPr>
        <p:spPr bwMode="auto">
          <a:xfrm>
            <a:off x="4823768" y="2651125"/>
            <a:ext cx="26340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黑体" pitchFamily="49" charset="-122"/>
                <a:cs typeface="汉语拼音" panose="000B0604020202020204" pitchFamily="34" charset="0"/>
              </a:rPr>
              <a:t>chóng</a:t>
            </a:r>
            <a:r>
              <a:rPr lang="zh-CN" altLang="en-US" sz="2800" b="1" dirty="0">
                <a:solidFill>
                  <a:srgbClr val="00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    </a:t>
            </a:r>
            <a:r>
              <a:rPr lang="zh-CN" altLang="en-US" sz="2800" b="1" dirty="0">
                <a:solidFill>
                  <a:srgbClr val="000000"/>
                </a:solidFill>
                <a:latin typeface="楷体" pitchFamily="49" charset="-122"/>
                <a:ea typeface="楷体" pitchFamily="49" charset="-122"/>
              </a:rPr>
              <a:t>）</a:t>
            </a:r>
          </a:p>
        </p:txBody>
      </p:sp>
      <p:sp>
        <p:nvSpPr>
          <p:cNvPr id="14" name="TextBox 13"/>
          <p:cNvSpPr txBox="1">
            <a:spLocks noChangeArrowheads="1"/>
          </p:cNvSpPr>
          <p:nvPr/>
        </p:nvSpPr>
        <p:spPr bwMode="auto">
          <a:xfrm>
            <a:off x="1942618" y="1779588"/>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姿</a:t>
            </a:r>
          </a:p>
        </p:txBody>
      </p:sp>
      <p:sp>
        <p:nvSpPr>
          <p:cNvPr id="16394" name="TextBox 9"/>
          <p:cNvSpPr txBox="1">
            <a:spLocks noChangeArrowheads="1"/>
          </p:cNvSpPr>
          <p:nvPr/>
        </p:nvSpPr>
        <p:spPr bwMode="auto">
          <a:xfrm>
            <a:off x="972493" y="2643188"/>
            <a:ext cx="3175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黑体" pitchFamily="49" charset="-122"/>
                <a:cs typeface="汉语拼音" panose="000B0604020202020204" pitchFamily="34" charset="0"/>
              </a:rPr>
              <a:t>zī</a:t>
            </a:r>
            <a:r>
              <a:rPr lang="zh-CN" altLang="en-US" sz="2800" b="1" dirty="0">
                <a:solidFill>
                  <a:srgbClr val="000000"/>
                </a:solidFill>
                <a:latin typeface="楷体" pitchFamily="49" charset="-122"/>
                <a:ea typeface="楷体" pitchFamily="49" charset="-122"/>
              </a:rPr>
              <a:t>（    ）询</a:t>
            </a:r>
          </a:p>
        </p:txBody>
      </p:sp>
      <p:sp>
        <p:nvSpPr>
          <p:cNvPr id="19" name="TextBox 18"/>
          <p:cNvSpPr txBox="1">
            <a:spLocks noChangeArrowheads="1"/>
          </p:cNvSpPr>
          <p:nvPr/>
        </p:nvSpPr>
        <p:spPr bwMode="auto">
          <a:xfrm>
            <a:off x="1763688" y="2643188"/>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咨</a:t>
            </a:r>
          </a:p>
        </p:txBody>
      </p:sp>
      <p:sp>
        <p:nvSpPr>
          <p:cNvPr id="22" name="左大括号 21"/>
          <p:cNvSpPr/>
          <p:nvPr/>
        </p:nvSpPr>
        <p:spPr>
          <a:xfrm>
            <a:off x="683568" y="1995488"/>
            <a:ext cx="273050" cy="11525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anose="020B0604020202020204" pitchFamily="34" charset="0"/>
              <a:buNone/>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23" name="左大括号 22"/>
          <p:cNvSpPr/>
          <p:nvPr/>
        </p:nvSpPr>
        <p:spPr>
          <a:xfrm>
            <a:off x="4572943" y="1924050"/>
            <a:ext cx="249237" cy="1330325"/>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anose="020B0604020202020204" pitchFamily="34" charset="0"/>
              <a:buNone/>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39" name="矩形 38"/>
          <p:cNvSpPr>
            <a:spLocks noChangeArrowheads="1"/>
          </p:cNvSpPr>
          <p:nvPr/>
        </p:nvSpPr>
        <p:spPr bwMode="auto">
          <a:xfrm>
            <a:off x="6141318" y="1760538"/>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FF0000"/>
                </a:solidFill>
                <a:latin typeface="楷体" pitchFamily="49" charset="-122"/>
                <a:ea typeface="楷体" pitchFamily="49" charset="-122"/>
              </a:rPr>
              <a:t>祟</a:t>
            </a:r>
          </a:p>
        </p:txBody>
      </p:sp>
      <p:sp>
        <p:nvSpPr>
          <p:cNvPr id="40" name="矩形 39"/>
          <p:cNvSpPr>
            <a:spLocks noChangeArrowheads="1"/>
          </p:cNvSpPr>
          <p:nvPr/>
        </p:nvSpPr>
        <p:spPr bwMode="auto">
          <a:xfrm>
            <a:off x="6364822" y="2624138"/>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a:solidFill>
                  <a:srgbClr val="FF0000"/>
                </a:solidFill>
                <a:latin typeface="楷体" pitchFamily="49" charset="-122"/>
                <a:ea typeface="楷体" pitchFamily="49" charset="-122"/>
              </a:rPr>
              <a:t>崇</a:t>
            </a:r>
          </a:p>
        </p:txBody>
      </p:sp>
      <p:sp>
        <p:nvSpPr>
          <p:cNvPr id="16400" name="矩形 24"/>
          <p:cNvSpPr>
            <a:spLocks noChangeArrowheads="1"/>
          </p:cNvSpPr>
          <p:nvPr/>
        </p:nvSpPr>
        <p:spPr bwMode="auto">
          <a:xfrm>
            <a:off x="7164288" y="2643188"/>
            <a:ext cx="5453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00"/>
                </a:solidFill>
                <a:latin typeface="楷体" pitchFamily="49" charset="-122"/>
                <a:ea typeface="楷体" pitchFamily="49" charset="-122"/>
              </a:rPr>
              <a:t>高</a:t>
            </a:r>
          </a:p>
        </p:txBody>
      </p:sp>
      <p:grpSp>
        <p:nvGrpSpPr>
          <p:cNvPr id="21" name="组合 2"/>
          <p:cNvGrpSpPr>
            <a:grpSpLocks/>
          </p:cNvGrpSpPr>
          <p:nvPr/>
        </p:nvGrpSpPr>
        <p:grpSpPr bwMode="auto">
          <a:xfrm>
            <a:off x="515938" y="555625"/>
            <a:ext cx="1497012" cy="643766"/>
            <a:chOff x="752475" y="598488"/>
            <a:chExt cx="1497013" cy="643765"/>
          </a:xfrm>
        </p:grpSpPr>
        <p:sp>
          <p:nvSpPr>
            <p:cNvPr id="24" name="圆角矩形 23"/>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 name="圆角矩形 24"/>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圆角矩形 25"/>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矩形 1"/>
            <p:cNvSpPr>
              <a:spLocks noChangeArrowheads="1"/>
            </p:cNvSpPr>
            <p:nvPr/>
          </p:nvSpPr>
          <p:spPr bwMode="auto">
            <a:xfrm>
              <a:off x="752475" y="598488"/>
              <a:ext cx="1497013" cy="64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形近字</a:t>
              </a:r>
            </a:p>
          </p:txBody>
        </p:sp>
      </p:grpSp>
      <p:grpSp>
        <p:nvGrpSpPr>
          <p:cNvPr id="28" name="组合 55"/>
          <p:cNvGrpSpPr>
            <a:grpSpLocks/>
          </p:cNvGrpSpPr>
          <p:nvPr/>
        </p:nvGrpSpPr>
        <p:grpSpPr bwMode="auto">
          <a:xfrm>
            <a:off x="-3175" y="-20638"/>
            <a:ext cx="2006600" cy="523876"/>
            <a:chOff x="70" y="-63"/>
            <a:chExt cx="3161" cy="824"/>
          </a:xfrm>
        </p:grpSpPr>
        <p:sp>
          <p:nvSpPr>
            <p:cNvPr id="2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3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1" name="菱形 3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39"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矩形 17"/>
          <p:cNvSpPr>
            <a:spLocks noChangeArrowheads="1"/>
          </p:cNvSpPr>
          <p:nvPr/>
        </p:nvSpPr>
        <p:spPr bwMode="auto">
          <a:xfrm>
            <a:off x="323528" y="1338149"/>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古朴</a:t>
            </a:r>
            <a:r>
              <a:rPr lang="zh-CN" altLang="en-US" sz="2800" b="1" dirty="0">
                <a:solidFill>
                  <a:srgbClr val="FF0000"/>
                </a:solidFill>
                <a:latin typeface="楷体" pitchFamily="49" charset="-122"/>
                <a:ea typeface="楷体" pitchFamily="49" charset="-122"/>
              </a:rPr>
              <a:t>：</a:t>
            </a:r>
          </a:p>
        </p:txBody>
      </p:sp>
      <p:sp>
        <p:nvSpPr>
          <p:cNvPr id="19" name="矩形 18"/>
          <p:cNvSpPr>
            <a:spLocks noChangeArrowheads="1"/>
          </p:cNvSpPr>
          <p:nvPr/>
        </p:nvSpPr>
        <p:spPr bwMode="auto">
          <a:xfrm>
            <a:off x="1389931" y="1338149"/>
            <a:ext cx="38528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朴素而有古代的风格。</a:t>
            </a:r>
            <a:endParaRPr lang="zh-CN" altLang="en-US" sz="2800" b="1" dirty="0">
              <a:latin typeface="楷体" pitchFamily="49" charset="-122"/>
              <a:ea typeface="楷体" pitchFamily="49" charset="-122"/>
            </a:endParaRPr>
          </a:p>
        </p:txBody>
      </p:sp>
      <p:sp>
        <p:nvSpPr>
          <p:cNvPr id="17416" name="矩形 19"/>
          <p:cNvSpPr>
            <a:spLocks noChangeArrowheads="1"/>
          </p:cNvSpPr>
          <p:nvPr/>
        </p:nvSpPr>
        <p:spPr bwMode="auto">
          <a:xfrm>
            <a:off x="4870234" y="1337975"/>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雄姿</a:t>
            </a:r>
            <a:r>
              <a:rPr lang="zh-CN" altLang="en-US" sz="2800" b="1" dirty="0">
                <a:solidFill>
                  <a:srgbClr val="FF0000"/>
                </a:solidFill>
                <a:latin typeface="楷体" pitchFamily="49" charset="-122"/>
                <a:ea typeface="楷体" pitchFamily="49" charset="-122"/>
              </a:rPr>
              <a:t>：</a:t>
            </a:r>
          </a:p>
        </p:txBody>
      </p:sp>
      <p:sp>
        <p:nvSpPr>
          <p:cNvPr id="21" name="矩形 20"/>
          <p:cNvSpPr>
            <a:spLocks noChangeArrowheads="1"/>
          </p:cNvSpPr>
          <p:nvPr/>
        </p:nvSpPr>
        <p:spPr bwMode="auto">
          <a:xfrm>
            <a:off x="5936637" y="1336891"/>
            <a:ext cx="30998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威武雄壮的姿态。</a:t>
            </a:r>
            <a:endParaRPr lang="zh-CN" altLang="en-US" sz="2800" b="1" dirty="0">
              <a:latin typeface="楷体" pitchFamily="49" charset="-122"/>
              <a:ea typeface="楷体" pitchFamily="49" charset="-122"/>
            </a:endParaRPr>
          </a:p>
        </p:txBody>
      </p:sp>
      <p:sp>
        <p:nvSpPr>
          <p:cNvPr id="17418" name="矩形 21"/>
          <p:cNvSpPr>
            <a:spLocks noChangeArrowheads="1"/>
          </p:cNvSpPr>
          <p:nvPr/>
        </p:nvSpPr>
        <p:spPr bwMode="auto">
          <a:xfrm>
            <a:off x="323528" y="209433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残损</a:t>
            </a:r>
            <a:r>
              <a:rPr lang="zh-CN" altLang="en-US" sz="2800" b="1" dirty="0">
                <a:solidFill>
                  <a:srgbClr val="FF0000"/>
                </a:solidFill>
                <a:latin typeface="楷体" pitchFamily="49" charset="-122"/>
                <a:ea typeface="楷体" pitchFamily="49" charset="-122"/>
              </a:rPr>
              <a:t>：</a:t>
            </a:r>
          </a:p>
        </p:txBody>
      </p:sp>
      <p:sp>
        <p:nvSpPr>
          <p:cNvPr id="23" name="矩形 22"/>
          <p:cNvSpPr>
            <a:spLocks noChangeArrowheads="1"/>
          </p:cNvSpPr>
          <p:nvPr/>
        </p:nvSpPr>
        <p:spPr bwMode="auto">
          <a:xfrm>
            <a:off x="1389931" y="2094005"/>
            <a:ext cx="3744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物品</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残缺破损。</a:t>
            </a:r>
            <a:endParaRPr lang="zh-CN" altLang="en-US" sz="2800" b="1" dirty="0">
              <a:latin typeface="楷体" pitchFamily="49" charset="-122"/>
              <a:ea typeface="楷体" pitchFamily="49" charset="-122"/>
            </a:endParaRPr>
          </a:p>
        </p:txBody>
      </p:sp>
      <p:sp>
        <p:nvSpPr>
          <p:cNvPr id="17420" name="矩形 23"/>
          <p:cNvSpPr>
            <a:spLocks noChangeArrowheads="1"/>
          </p:cNvSpPr>
          <p:nvPr/>
        </p:nvSpPr>
        <p:spPr bwMode="auto">
          <a:xfrm>
            <a:off x="4870234" y="2094332"/>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胜景</a:t>
            </a:r>
            <a:r>
              <a:rPr lang="zh-CN" altLang="en-US" sz="2800" b="1" dirty="0">
                <a:solidFill>
                  <a:srgbClr val="FF0000"/>
                </a:solidFill>
                <a:latin typeface="楷体" pitchFamily="49" charset="-122"/>
                <a:ea typeface="楷体" pitchFamily="49" charset="-122"/>
              </a:rPr>
              <a:t>：</a:t>
            </a:r>
          </a:p>
        </p:txBody>
      </p:sp>
      <p:sp>
        <p:nvSpPr>
          <p:cNvPr id="25" name="矩形 24"/>
          <p:cNvSpPr>
            <a:spLocks noChangeArrowheads="1"/>
          </p:cNvSpPr>
          <p:nvPr/>
        </p:nvSpPr>
        <p:spPr bwMode="auto">
          <a:xfrm>
            <a:off x="5936637" y="2094005"/>
            <a:ext cx="252379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优美的风景。</a:t>
            </a:r>
            <a:endParaRPr lang="zh-CN" altLang="en-US" sz="2800" b="1" dirty="0">
              <a:latin typeface="楷体" pitchFamily="49" charset="-122"/>
              <a:ea typeface="楷体" pitchFamily="49" charset="-122"/>
            </a:endParaRPr>
          </a:p>
        </p:txBody>
      </p:sp>
      <p:sp>
        <p:nvSpPr>
          <p:cNvPr id="17422" name="矩形 25"/>
          <p:cNvSpPr>
            <a:spLocks noChangeArrowheads="1"/>
          </p:cNvSpPr>
          <p:nvPr/>
        </p:nvSpPr>
        <p:spPr bwMode="auto">
          <a:xfrm>
            <a:off x="323528" y="2868110"/>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推崇</a:t>
            </a:r>
            <a:r>
              <a:rPr lang="zh-CN" altLang="en-US" sz="2800" b="1" dirty="0">
                <a:solidFill>
                  <a:srgbClr val="FF0000"/>
                </a:solidFill>
                <a:latin typeface="楷体" pitchFamily="49" charset="-122"/>
                <a:ea typeface="楷体" pitchFamily="49" charset="-122"/>
              </a:rPr>
              <a:t>：</a:t>
            </a:r>
          </a:p>
        </p:txBody>
      </p:sp>
      <p:sp>
        <p:nvSpPr>
          <p:cNvPr id="27" name="矩形 26"/>
          <p:cNvSpPr>
            <a:spLocks noChangeArrowheads="1"/>
          </p:cNvSpPr>
          <p:nvPr/>
        </p:nvSpPr>
        <p:spPr bwMode="auto">
          <a:xfrm>
            <a:off x="1389931" y="2868538"/>
            <a:ext cx="324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十分推重。</a:t>
            </a:r>
            <a:endParaRPr lang="zh-CN" altLang="en-US" sz="2800" b="1" dirty="0">
              <a:latin typeface="楷体" pitchFamily="49" charset="-122"/>
              <a:ea typeface="楷体" pitchFamily="49" charset="-122"/>
            </a:endParaRPr>
          </a:p>
        </p:txBody>
      </p:sp>
      <p:grpSp>
        <p:nvGrpSpPr>
          <p:cNvPr id="22" name="组合 1"/>
          <p:cNvGrpSpPr>
            <a:grpSpLocks/>
          </p:cNvGrpSpPr>
          <p:nvPr/>
        </p:nvGrpSpPr>
        <p:grpSpPr bwMode="auto">
          <a:xfrm>
            <a:off x="3700463" y="484188"/>
            <a:ext cx="1743075" cy="566737"/>
            <a:chOff x="3406775" y="598488"/>
            <a:chExt cx="1743075" cy="566737"/>
          </a:xfrm>
        </p:grpSpPr>
        <p:sp>
          <p:nvSpPr>
            <p:cNvPr id="24" name="圆角矩形 23"/>
            <p:cNvSpPr/>
            <p:nvPr/>
          </p:nvSpPr>
          <p:spPr>
            <a:xfrm rot="555800">
              <a:off x="4675187"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圆角矩形 25"/>
            <p:cNvSpPr/>
            <p:nvPr/>
          </p:nvSpPr>
          <p:spPr>
            <a:xfrm rot="20470821">
              <a:off x="4270375"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圆角矩形 27"/>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圆角矩形 28"/>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0"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词语解释</a:t>
              </a:r>
            </a:p>
          </p:txBody>
        </p:sp>
      </p:grpSp>
      <p:grpSp>
        <p:nvGrpSpPr>
          <p:cNvPr id="31" name="组合 55"/>
          <p:cNvGrpSpPr>
            <a:grpSpLocks/>
          </p:cNvGrpSpPr>
          <p:nvPr/>
        </p:nvGrpSpPr>
        <p:grpSpPr bwMode="auto">
          <a:xfrm>
            <a:off x="-3175" y="-20638"/>
            <a:ext cx="2006600" cy="523876"/>
            <a:chOff x="70" y="-63"/>
            <a:chExt cx="3161" cy="824"/>
          </a:xfrm>
        </p:grpSpPr>
        <p:sp>
          <p:nvSpPr>
            <p:cNvPr id="3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3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4" name="菱形 3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5" name="矩形 17"/>
          <p:cNvSpPr>
            <a:spLocks noChangeArrowheads="1"/>
          </p:cNvSpPr>
          <p:nvPr/>
        </p:nvSpPr>
        <p:spPr bwMode="auto">
          <a:xfrm>
            <a:off x="4870234" y="2868110"/>
            <a:ext cx="12618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优越</a:t>
            </a:r>
            <a:r>
              <a:rPr lang="zh-CN" altLang="en-US" sz="2800" b="1" dirty="0">
                <a:solidFill>
                  <a:srgbClr val="FF0000"/>
                </a:solidFill>
                <a:latin typeface="楷体" pitchFamily="49" charset="-122"/>
                <a:ea typeface="楷体" pitchFamily="49" charset="-122"/>
              </a:rPr>
              <a:t>：</a:t>
            </a:r>
          </a:p>
        </p:txBody>
      </p:sp>
      <p:sp>
        <p:nvSpPr>
          <p:cNvPr id="36" name="矩形 35"/>
          <p:cNvSpPr>
            <a:spLocks noChangeArrowheads="1"/>
          </p:cNvSpPr>
          <p:nvPr/>
        </p:nvSpPr>
        <p:spPr bwMode="auto">
          <a:xfrm>
            <a:off x="5936637" y="2869042"/>
            <a:ext cx="2375991"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000000"/>
                </a:solidFill>
                <a:latin typeface="楷体" pitchFamily="49" charset="-122"/>
                <a:ea typeface="楷体" pitchFamily="49" charset="-122"/>
              </a:rPr>
              <a:t>优胜</a:t>
            </a:r>
            <a:r>
              <a:rPr lang="zh-CN" altLang="en-US" sz="2800" b="1" dirty="0">
                <a:solidFill>
                  <a:srgbClr val="000000"/>
                </a:solidFill>
                <a:latin typeface="楷体" pitchFamily="49" charset="-122"/>
                <a:ea typeface="楷体" pitchFamily="49" charset="-122"/>
              </a:rPr>
              <a:t>，优良。</a:t>
            </a:r>
            <a:endParaRPr lang="zh-CN" altLang="en-US" sz="2800" b="1" dirty="0">
              <a:latin typeface="楷体" pitchFamily="49" charset="-122"/>
              <a:ea typeface="楷体" pitchFamily="49" charset="-122"/>
            </a:endParaRPr>
          </a:p>
        </p:txBody>
      </p:sp>
      <p:sp>
        <p:nvSpPr>
          <p:cNvPr id="37" name="矩形 19"/>
          <p:cNvSpPr>
            <a:spLocks noChangeArrowheads="1"/>
          </p:cNvSpPr>
          <p:nvPr/>
        </p:nvSpPr>
        <p:spPr bwMode="auto">
          <a:xfrm>
            <a:off x="284633" y="3725267"/>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长虹饮涧：</a:t>
            </a:r>
          </a:p>
        </p:txBody>
      </p:sp>
      <p:sp>
        <p:nvSpPr>
          <p:cNvPr id="38" name="矩形 37"/>
          <p:cNvSpPr>
            <a:spLocks noChangeArrowheads="1"/>
          </p:cNvSpPr>
          <p:nvPr/>
        </p:nvSpPr>
        <p:spPr bwMode="auto">
          <a:xfrm>
            <a:off x="2051720" y="3785592"/>
            <a:ext cx="4679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入涧饮水的一道长虹。</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P spid="27" grpId="0"/>
      <p:bldP spid="36"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2" name="矩形 23"/>
          <p:cNvSpPr>
            <a:spLocks noChangeArrowheads="1"/>
          </p:cNvSpPr>
          <p:nvPr/>
        </p:nvSpPr>
        <p:spPr bwMode="auto">
          <a:xfrm>
            <a:off x="357436" y="74286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巧妙绝伦：</a:t>
            </a:r>
          </a:p>
        </p:txBody>
      </p:sp>
      <p:sp>
        <p:nvSpPr>
          <p:cNvPr id="25" name="矩形 24"/>
          <p:cNvSpPr>
            <a:spLocks noChangeArrowheads="1"/>
          </p:cNvSpPr>
          <p:nvPr/>
        </p:nvSpPr>
        <p:spPr bwMode="auto">
          <a:xfrm>
            <a:off x="2157636" y="742861"/>
            <a:ext cx="676875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灵巧高明，超过寻常的；独一无二，没有什么可以相比的。</a:t>
            </a:r>
            <a:endParaRPr lang="zh-CN" altLang="en-US" sz="2800" b="1" dirty="0">
              <a:latin typeface="楷体" pitchFamily="49" charset="-122"/>
              <a:ea typeface="楷体" pitchFamily="49" charset="-122"/>
            </a:endParaRPr>
          </a:p>
        </p:txBody>
      </p:sp>
      <p:sp>
        <p:nvSpPr>
          <p:cNvPr id="18444" name="矩形 25"/>
          <p:cNvSpPr>
            <a:spLocks noChangeArrowheads="1"/>
          </p:cNvSpPr>
          <p:nvPr/>
        </p:nvSpPr>
        <p:spPr bwMode="auto">
          <a:xfrm>
            <a:off x="357436" y="1678965"/>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FF0000"/>
                </a:solidFill>
                <a:latin typeface="楷体" pitchFamily="49" charset="-122"/>
                <a:ea typeface="楷体" pitchFamily="49" charset="-122"/>
              </a:rPr>
              <a:t>千态万状：</a:t>
            </a:r>
          </a:p>
        </p:txBody>
      </p:sp>
      <p:sp>
        <p:nvSpPr>
          <p:cNvPr id="27" name="矩形 26"/>
          <p:cNvSpPr>
            <a:spLocks noChangeArrowheads="1"/>
          </p:cNvSpPr>
          <p:nvPr/>
        </p:nvSpPr>
        <p:spPr bwMode="auto">
          <a:xfrm>
            <a:off x="2157636" y="1678965"/>
            <a:ext cx="51117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000000"/>
                </a:solidFill>
                <a:latin typeface="楷体" pitchFamily="49" charset="-122"/>
                <a:ea typeface="楷体" pitchFamily="49" charset="-122"/>
              </a:rPr>
              <a:t>指各种各样的形状和姿态。</a:t>
            </a:r>
          </a:p>
        </p:txBody>
      </p:sp>
      <p:grpSp>
        <p:nvGrpSpPr>
          <p:cNvPr id="20" name="组合 55"/>
          <p:cNvGrpSpPr>
            <a:grpSpLocks/>
          </p:cNvGrpSpPr>
          <p:nvPr/>
        </p:nvGrpSpPr>
        <p:grpSpPr bwMode="auto">
          <a:xfrm>
            <a:off x="-3175" y="-20638"/>
            <a:ext cx="2006600" cy="523876"/>
            <a:chOff x="70" y="-63"/>
            <a:chExt cx="3161" cy="824"/>
          </a:xfrm>
        </p:grpSpPr>
        <p:sp>
          <p:nvSpPr>
            <p:cNvPr id="2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2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4" name="菱形 23"/>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6" name="矩形 11"/>
          <p:cNvSpPr>
            <a:spLocks noChangeArrowheads="1"/>
          </p:cNvSpPr>
          <p:nvPr/>
        </p:nvSpPr>
        <p:spPr bwMode="auto">
          <a:xfrm>
            <a:off x="379661" y="2374598"/>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交头接耳</a:t>
            </a:r>
            <a:r>
              <a:rPr lang="zh-CN" altLang="en-US" sz="2800" b="1" dirty="0">
                <a:solidFill>
                  <a:srgbClr val="FF0000"/>
                </a:solidFill>
                <a:latin typeface="楷体" pitchFamily="49" charset="-122"/>
                <a:ea typeface="楷体" pitchFamily="49" charset="-122"/>
              </a:rPr>
              <a:t>：</a:t>
            </a:r>
          </a:p>
        </p:txBody>
      </p:sp>
      <p:sp>
        <p:nvSpPr>
          <p:cNvPr id="28" name="矩形 12"/>
          <p:cNvSpPr>
            <a:spLocks noChangeArrowheads="1"/>
          </p:cNvSpPr>
          <p:nvPr/>
        </p:nvSpPr>
        <p:spPr bwMode="auto">
          <a:xfrm>
            <a:off x="2157636" y="2371423"/>
            <a:ext cx="4681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彼此在耳朵边低声说话。</a:t>
            </a:r>
            <a:endParaRPr lang="zh-CN" altLang="en-US" sz="2800" b="1" dirty="0">
              <a:latin typeface="楷体" pitchFamily="49" charset="-122"/>
              <a:ea typeface="楷体" pitchFamily="49" charset="-122"/>
            </a:endParaRPr>
          </a:p>
        </p:txBody>
      </p:sp>
      <p:sp>
        <p:nvSpPr>
          <p:cNvPr id="29" name="矩形 13"/>
          <p:cNvSpPr>
            <a:spLocks noChangeArrowheads="1"/>
          </p:cNvSpPr>
          <p:nvPr/>
        </p:nvSpPr>
        <p:spPr bwMode="auto">
          <a:xfrm>
            <a:off x="379661" y="2944337"/>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惟妙惟肖</a:t>
            </a:r>
            <a:r>
              <a:rPr lang="zh-CN" altLang="en-US" sz="2800" b="1" dirty="0">
                <a:solidFill>
                  <a:srgbClr val="FF0000"/>
                </a:solidFill>
                <a:latin typeface="楷体" pitchFamily="49" charset="-122"/>
                <a:ea typeface="楷体" pitchFamily="49" charset="-122"/>
              </a:rPr>
              <a:t>：</a:t>
            </a:r>
          </a:p>
        </p:txBody>
      </p:sp>
      <p:sp>
        <p:nvSpPr>
          <p:cNvPr id="30" name="矩形 14"/>
          <p:cNvSpPr>
            <a:spLocks noChangeArrowheads="1"/>
          </p:cNvSpPr>
          <p:nvPr/>
        </p:nvSpPr>
        <p:spPr bwMode="auto">
          <a:xfrm>
            <a:off x="2157636" y="2944337"/>
            <a:ext cx="67687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形容描写或模仿得非常好</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非常逼真。</a:t>
            </a:r>
            <a:r>
              <a:rPr lang="zh-CN" altLang="zh-CN" sz="2800" b="1" dirty="0">
                <a:solidFill>
                  <a:srgbClr val="0000FF"/>
                </a:solidFill>
                <a:latin typeface="楷体" pitchFamily="49" charset="-122"/>
                <a:ea typeface="楷体" pitchFamily="49" charset="-122"/>
              </a:rPr>
              <a:t>文中形容雕刻得十分精妙逼真。</a:t>
            </a:r>
            <a:r>
              <a:rPr lang="zh-CN" altLang="zh-CN" sz="2800" b="1" dirty="0">
                <a:latin typeface="楷体" pitchFamily="49" charset="-122"/>
                <a:ea typeface="楷体" pitchFamily="49" charset="-122"/>
              </a:rPr>
              <a:t>肖</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相似。</a:t>
            </a:r>
            <a:endParaRPr lang="zh-CN" altLang="en-US" sz="2800" b="1" dirty="0">
              <a:solidFill>
                <a:srgbClr val="0000FF"/>
              </a:solidFill>
              <a:latin typeface="楷体" pitchFamily="49" charset="-122"/>
              <a:ea typeface="楷体" pitchFamily="49" charset="-122"/>
            </a:endParaRPr>
          </a:p>
        </p:txBody>
      </p:sp>
      <p:sp>
        <p:nvSpPr>
          <p:cNvPr id="31" name="矩形 15"/>
          <p:cNvSpPr>
            <a:spLocks noChangeArrowheads="1"/>
          </p:cNvSpPr>
          <p:nvPr/>
        </p:nvSpPr>
        <p:spPr bwMode="auto">
          <a:xfrm>
            <a:off x="357436" y="4021321"/>
            <a:ext cx="19800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solidFill>
                  <a:srgbClr val="FF0000"/>
                </a:solidFill>
                <a:latin typeface="楷体" pitchFamily="49" charset="-122"/>
                <a:ea typeface="楷体" pitchFamily="49" charset="-122"/>
              </a:rPr>
              <a:t>就地取材</a:t>
            </a:r>
            <a:r>
              <a:rPr lang="zh-CN" altLang="en-US" sz="2800" b="1" dirty="0">
                <a:solidFill>
                  <a:srgbClr val="FF0000"/>
                </a:solidFill>
                <a:latin typeface="楷体" pitchFamily="49" charset="-122"/>
                <a:ea typeface="楷体" pitchFamily="49" charset="-122"/>
              </a:rPr>
              <a:t>：</a:t>
            </a:r>
          </a:p>
        </p:txBody>
      </p:sp>
      <p:sp>
        <p:nvSpPr>
          <p:cNvPr id="32" name="矩形 16"/>
          <p:cNvSpPr>
            <a:spLocks noChangeArrowheads="1"/>
          </p:cNvSpPr>
          <p:nvPr/>
        </p:nvSpPr>
        <p:spPr bwMode="auto">
          <a:xfrm>
            <a:off x="2157635" y="4021321"/>
            <a:ext cx="59768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zh-CN" sz="2800" b="1" dirty="0">
                <a:latin typeface="楷体" pitchFamily="49" charset="-122"/>
                <a:ea typeface="楷体" pitchFamily="49" charset="-122"/>
              </a:rPr>
              <a:t>就在当地选取所需要的人或材料。</a:t>
            </a:r>
            <a:endParaRPr lang="zh-CN" altLang="en-US" sz="2800" b="1" dirty="0">
              <a:solidFill>
                <a:srgbClr val="0000FF"/>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P spid="30"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文本框 99"/>
          <p:cNvSpPr txBox="1">
            <a:spLocks noChangeArrowheads="1"/>
          </p:cNvSpPr>
          <p:nvPr/>
        </p:nvSpPr>
        <p:spPr bwMode="auto">
          <a:xfrm>
            <a:off x="530126" y="806623"/>
            <a:ext cx="808374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b="1" dirty="0">
                <a:latin typeface="宋体" pitchFamily="2" charset="-122"/>
              </a:rPr>
              <a:t>    </a:t>
            </a:r>
            <a:r>
              <a:rPr lang="zh-CN" altLang="zh-CN" sz="2800" b="1" dirty="0">
                <a:latin typeface="宋体" pitchFamily="2" charset="-122"/>
              </a:rPr>
              <a:t>通读课文</a:t>
            </a:r>
            <a:r>
              <a:rPr lang="zh-CN" altLang="en-US" sz="2800" b="1" dirty="0">
                <a:latin typeface="宋体" pitchFamily="2" charset="-122"/>
              </a:rPr>
              <a:t>，说说</a:t>
            </a:r>
            <a:r>
              <a:rPr lang="zh-CN" altLang="zh-CN" sz="2800" b="1" dirty="0">
                <a:latin typeface="宋体" pitchFamily="2" charset="-122"/>
              </a:rPr>
              <a:t>本文的说明对象是什么</a:t>
            </a:r>
            <a:r>
              <a:rPr lang="zh-CN" altLang="en-US" sz="2800" b="1" dirty="0">
                <a:latin typeface="宋体" pitchFamily="2" charset="-122"/>
              </a:rPr>
              <a:t>，它有什么特点。</a:t>
            </a:r>
          </a:p>
        </p:txBody>
      </p:sp>
      <p:sp>
        <p:nvSpPr>
          <p:cNvPr id="3" name="文本框 2"/>
          <p:cNvSpPr txBox="1">
            <a:spLocks noChangeArrowheads="1"/>
          </p:cNvSpPr>
          <p:nvPr/>
        </p:nvSpPr>
        <p:spPr bwMode="auto">
          <a:xfrm>
            <a:off x="1835696" y="2719844"/>
            <a:ext cx="20891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solidFill>
                  <a:srgbClr val="FF0000"/>
                </a:solidFill>
                <a:latin typeface="楷体" pitchFamily="49" charset="-122"/>
                <a:ea typeface="楷体" pitchFamily="49" charset="-122"/>
              </a:rPr>
              <a:t>中国石拱桥</a:t>
            </a:r>
            <a:endParaRPr lang="zh-CN" altLang="en-US" sz="2800" b="1" dirty="0">
              <a:solidFill>
                <a:srgbClr val="FF0000"/>
              </a:solidFill>
              <a:latin typeface="楷体" pitchFamily="49" charset="-122"/>
              <a:ea typeface="楷体" pitchFamily="49" charset="-122"/>
            </a:endParaRPr>
          </a:p>
        </p:txBody>
      </p:sp>
      <p:grpSp>
        <p:nvGrpSpPr>
          <p:cNvPr id="8" name="组合 8"/>
          <p:cNvGrpSpPr>
            <a:grpSpLocks/>
          </p:cNvGrpSpPr>
          <p:nvPr/>
        </p:nvGrpSpPr>
        <p:grpSpPr bwMode="auto">
          <a:xfrm>
            <a:off x="0" y="-20638"/>
            <a:ext cx="2006600" cy="523876"/>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2" name="矩形 1"/>
          <p:cNvSpPr/>
          <p:nvPr/>
        </p:nvSpPr>
        <p:spPr>
          <a:xfrm>
            <a:off x="4888847" y="1923678"/>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形式优美</a:t>
            </a:r>
            <a:endParaRPr lang="zh-CN" altLang="en-US" dirty="0">
              <a:solidFill>
                <a:srgbClr val="0000FF"/>
              </a:solidFill>
            </a:endParaRPr>
          </a:p>
        </p:txBody>
      </p:sp>
      <p:sp>
        <p:nvSpPr>
          <p:cNvPr id="5" name="矩形 4"/>
          <p:cNvSpPr/>
          <p:nvPr/>
        </p:nvSpPr>
        <p:spPr>
          <a:xfrm>
            <a:off x="4888847" y="2773674"/>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结构坚固</a:t>
            </a:r>
            <a:endParaRPr lang="zh-CN" altLang="en-US" dirty="0">
              <a:solidFill>
                <a:srgbClr val="0000FF"/>
              </a:solidFill>
            </a:endParaRPr>
          </a:p>
        </p:txBody>
      </p:sp>
      <p:sp>
        <p:nvSpPr>
          <p:cNvPr id="6" name="矩形 5"/>
          <p:cNvSpPr/>
          <p:nvPr/>
        </p:nvSpPr>
        <p:spPr>
          <a:xfrm>
            <a:off x="4888847" y="3623671"/>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历史悠久</a:t>
            </a:r>
            <a:endParaRPr lang="zh-CN" altLang="en-US" dirty="0">
              <a:solidFill>
                <a:srgbClr val="0000FF"/>
              </a:solidFill>
            </a:endParaRPr>
          </a:p>
        </p:txBody>
      </p:sp>
      <p:sp>
        <p:nvSpPr>
          <p:cNvPr id="15" name="左大括号 14"/>
          <p:cNvSpPr/>
          <p:nvPr/>
        </p:nvSpPr>
        <p:spPr>
          <a:xfrm>
            <a:off x="4172719" y="2068244"/>
            <a:ext cx="273050" cy="1996510"/>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buFont typeface="Arial" panose="020B0604020202020204" pitchFamily="34" charset="0"/>
              <a:buNone/>
              <a:defRPr/>
            </a:pPr>
            <a:endParaRPr lang="zh-CN" altLang="en-US" sz="2800" kern="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文本框 1"/>
          <p:cNvSpPr txBox="1">
            <a:spLocks noChangeArrowheads="1"/>
          </p:cNvSpPr>
          <p:nvPr/>
        </p:nvSpPr>
        <p:spPr bwMode="auto">
          <a:xfrm>
            <a:off x="511969" y="627063"/>
            <a:ext cx="81195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latin typeface="宋体" pitchFamily="2" charset="-122"/>
              </a:rPr>
              <a:t>课文主要介绍了哪几座桥</a:t>
            </a:r>
            <a:r>
              <a:rPr lang="zh-CN" altLang="en-US" sz="2800" b="1" dirty="0">
                <a:latin typeface="宋体" pitchFamily="2" charset="-122"/>
              </a:rPr>
              <a:t>？为什么介绍这几座桥？</a:t>
            </a:r>
          </a:p>
        </p:txBody>
      </p:sp>
      <p:sp>
        <p:nvSpPr>
          <p:cNvPr id="13" name="文本框 4"/>
          <p:cNvSpPr txBox="1">
            <a:spLocks noChangeArrowheads="1"/>
          </p:cNvSpPr>
          <p:nvPr/>
        </p:nvSpPr>
        <p:spPr bwMode="auto">
          <a:xfrm>
            <a:off x="1151732" y="1347788"/>
            <a:ext cx="68405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solidFill>
                  <a:srgbClr val="FF0000"/>
                </a:solidFill>
                <a:latin typeface="楷体" pitchFamily="49" charset="-122"/>
                <a:ea typeface="楷体" pitchFamily="49" charset="-122"/>
              </a:rPr>
              <a:t>课文主要介绍了赵州桥和卢沟桥这两座桥。</a:t>
            </a:r>
            <a:r>
              <a:rPr lang="en-US" altLang="zh-CN" sz="2800" b="1" dirty="0">
                <a:solidFill>
                  <a:srgbClr val="FF0000"/>
                </a:solidFill>
                <a:latin typeface="楷体" pitchFamily="49" charset="-122"/>
                <a:ea typeface="楷体" pitchFamily="49" charset="-122"/>
              </a:rPr>
              <a:t> </a:t>
            </a:r>
            <a:endParaRPr lang="en-US" altLang="en-US" sz="2800" b="1" dirty="0">
              <a:solidFill>
                <a:srgbClr val="FF0000"/>
              </a:solidFill>
              <a:latin typeface="楷体" pitchFamily="49" charset="-122"/>
              <a:ea typeface="楷体" pitchFamily="49" charset="-122"/>
            </a:endParaRPr>
          </a:p>
        </p:txBody>
      </p:sp>
      <p:sp>
        <p:nvSpPr>
          <p:cNvPr id="12" name="文本框 1"/>
          <p:cNvSpPr txBox="1">
            <a:spLocks noChangeArrowheads="1"/>
          </p:cNvSpPr>
          <p:nvPr/>
        </p:nvSpPr>
        <p:spPr bwMode="auto">
          <a:xfrm>
            <a:off x="520700" y="1995488"/>
            <a:ext cx="8120063"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赵州桥和卢沟桥既有共同点</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也有不同点。前者是独拱石桥</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后者是联拱石桥。作者选择两例可以起到互相对照、互相补充的作用</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说明中国石拱桥形式多样、多彩多姿的特点。</a:t>
            </a:r>
            <a:endParaRPr lang="zh-CN" altLang="en-US" sz="2800" b="1" dirty="0">
              <a:solidFill>
                <a:srgbClr val="0000FF"/>
              </a:solidFill>
              <a:latin typeface="楷体" pitchFamily="49" charset="-122"/>
              <a:ea typeface="楷体" pitchFamily="49" charset="-122"/>
            </a:endParaRPr>
          </a:p>
        </p:txBody>
      </p:sp>
      <p:grpSp>
        <p:nvGrpSpPr>
          <p:cNvPr id="8" name="组合 8"/>
          <p:cNvGrpSpPr>
            <a:grpSpLocks/>
          </p:cNvGrpSpPr>
          <p:nvPr/>
        </p:nvGrpSpPr>
        <p:grpSpPr bwMode="auto">
          <a:xfrm>
            <a:off x="0" y="-20638"/>
            <a:ext cx="2006600" cy="523876"/>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2303463" y="751731"/>
            <a:ext cx="45370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t>课文的说明顺序是怎样的？</a:t>
            </a:r>
          </a:p>
        </p:txBody>
      </p:sp>
      <p:sp>
        <p:nvSpPr>
          <p:cNvPr id="22531" name="TextBox 1"/>
          <p:cNvSpPr txBox="1">
            <a:spLocks noChangeArrowheads="1"/>
          </p:cNvSpPr>
          <p:nvPr/>
        </p:nvSpPr>
        <p:spPr bwMode="auto">
          <a:xfrm>
            <a:off x="467358" y="1493936"/>
            <a:ext cx="8209284" cy="309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600" b="1" dirty="0">
                <a:latin typeface="楷体" pitchFamily="49" charset="-122"/>
                <a:ea typeface="楷体" pitchFamily="49" charset="-122"/>
              </a:rPr>
              <a:t>    从整体来看，本文遵循</a:t>
            </a:r>
            <a:r>
              <a:rPr lang="zh-CN" altLang="en-US" sz="2600" b="1" dirty="0">
                <a:solidFill>
                  <a:srgbClr val="FF0000"/>
                </a:solidFill>
                <a:latin typeface="楷体" pitchFamily="49" charset="-122"/>
                <a:ea typeface="楷体" pitchFamily="49" charset="-122"/>
              </a:rPr>
              <a:t>从一般到特殊，先概括后具体的逻辑</a:t>
            </a:r>
            <a:r>
              <a:rPr lang="zh-CN" altLang="en-US" sz="2600" b="1" dirty="0">
                <a:latin typeface="楷体" pitchFamily="49" charset="-122"/>
                <a:ea typeface="楷体" pitchFamily="49" charset="-122"/>
              </a:rPr>
              <a:t>顺序，从石拱桥的基本特点（概括），说到它在世界桥梁史上的地位和主要优点（概括），然后再说到中国石拱桥的特点（概括），接下来以赵州桥、卢沟桥为例具体解说（具体）。</a:t>
            </a:r>
          </a:p>
        </p:txBody>
      </p:sp>
      <p:grpSp>
        <p:nvGrpSpPr>
          <p:cNvPr id="7" name="组合 8"/>
          <p:cNvGrpSpPr>
            <a:grpSpLocks/>
          </p:cNvGrpSpPr>
          <p:nvPr/>
        </p:nvGrpSpPr>
        <p:grpSpPr bwMode="auto">
          <a:xfrm>
            <a:off x="0" y="-20638"/>
            <a:ext cx="2006600"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randombar(horizontal)">
                                      <p:cBhvr>
                                        <p:cTn id="7"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99"/>
          <p:cNvSpPr txBox="1">
            <a:spLocks noChangeArrowheads="1"/>
          </p:cNvSpPr>
          <p:nvPr/>
        </p:nvSpPr>
        <p:spPr bwMode="auto">
          <a:xfrm>
            <a:off x="1070186" y="706438"/>
            <a:ext cx="700362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宋体" pitchFamily="2" charset="-122"/>
              </a:rPr>
              <a:t>读第</a:t>
            </a:r>
            <a:r>
              <a:rPr lang="en-US" altLang="zh-CN" sz="2800" b="1" dirty="0">
                <a:latin typeface="宋体" pitchFamily="2" charset="-122"/>
              </a:rPr>
              <a:t>4</a:t>
            </a:r>
            <a:r>
              <a:rPr lang="zh-CN" altLang="en-US" sz="2800" b="1" dirty="0">
                <a:latin typeface="宋体" pitchFamily="2" charset="-122"/>
              </a:rPr>
              <a:t>、</a:t>
            </a:r>
            <a:r>
              <a:rPr lang="en-US" altLang="zh-CN" sz="2800" b="1" dirty="0">
                <a:latin typeface="宋体" pitchFamily="2" charset="-122"/>
              </a:rPr>
              <a:t>5</a:t>
            </a:r>
            <a:r>
              <a:rPr lang="zh-CN" altLang="en-US" sz="2800" b="1" dirty="0">
                <a:latin typeface="宋体" pitchFamily="2" charset="-122"/>
              </a:rPr>
              <a:t>段，找一找赵州桥的特点是什么？</a:t>
            </a:r>
          </a:p>
        </p:txBody>
      </p:sp>
      <p:sp>
        <p:nvSpPr>
          <p:cNvPr id="2" name="文本框 1"/>
          <p:cNvSpPr txBox="1">
            <a:spLocks noChangeArrowheads="1"/>
          </p:cNvSpPr>
          <p:nvPr/>
        </p:nvSpPr>
        <p:spPr bwMode="auto">
          <a:xfrm>
            <a:off x="4283968" y="1664221"/>
            <a:ext cx="432048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全桥只有一个大拱</a:t>
            </a:r>
          </a:p>
          <a:p>
            <a:pPr eaLnBrk="1" hangingPunct="1"/>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大拱两肩上各有两个</a:t>
            </a:r>
            <a:r>
              <a:rPr lang="en-US" altLang="zh-CN" sz="2800" b="1" dirty="0">
                <a:solidFill>
                  <a:srgbClr val="0000FF"/>
                </a:solidFill>
                <a:latin typeface="楷体" pitchFamily="49" charset="-122"/>
                <a:ea typeface="楷体" pitchFamily="49" charset="-122"/>
              </a:rPr>
              <a:t>  </a:t>
            </a:r>
          </a:p>
          <a:p>
            <a:pPr eaLnBrk="1" hangingPunct="1"/>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小拱</a:t>
            </a:r>
          </a:p>
          <a:p>
            <a:pPr eaLnBrk="1" hangingPunct="1"/>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3</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大拱由28道拱圈拼成</a:t>
            </a:r>
          </a:p>
          <a:p>
            <a:pPr eaLnBrk="1" hangingPunct="1"/>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4</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全桥结构匀称</a:t>
            </a:r>
            <a:r>
              <a:rPr lang="zh-CN" altLang="en-US"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石栏</a:t>
            </a:r>
            <a:endParaRPr lang="en-US" altLang="zh-CN" sz="2800" b="1" dirty="0">
              <a:solidFill>
                <a:srgbClr val="0000FF"/>
              </a:solidFill>
              <a:latin typeface="楷体" pitchFamily="49" charset="-122"/>
              <a:ea typeface="楷体" pitchFamily="49" charset="-122"/>
            </a:endParaRPr>
          </a:p>
          <a:p>
            <a:pPr eaLnBrk="1" hangingPunct="1"/>
            <a:r>
              <a:rPr lang="en-US" altLang="zh-CN" sz="2800" b="1" dirty="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石板雕刻得古朴美观 </a:t>
            </a:r>
            <a:endParaRPr lang="zh-CN" altLang="en-US" sz="2800" b="1" dirty="0">
              <a:solidFill>
                <a:srgbClr val="0000FF"/>
              </a:solidFill>
              <a:latin typeface="楷体" pitchFamily="49" charset="-122"/>
              <a:ea typeface="楷体" pitchFamily="49" charset="-122"/>
            </a:endParaRPr>
          </a:p>
        </p:txBody>
      </p:sp>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053" y="1995686"/>
            <a:ext cx="3700899"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431007" y="609551"/>
            <a:ext cx="82819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t>        根据课文内容，画出赵州桥的示意图，在相应的位置上标出数据。</a:t>
            </a:r>
          </a:p>
        </p:txBody>
      </p:sp>
      <p:pic>
        <p:nvPicPr>
          <p:cNvPr id="3" name="Picture 3" descr="F:\戴龙静\2016秋下上册\R八语\人八语大课堂正文\CJ06.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0613" y="1924050"/>
            <a:ext cx="6961187"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15"/>
          <p:cNvGrpSpPr>
            <a:grpSpLocks/>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文本框 99"/>
          <p:cNvSpPr txBox="1">
            <a:spLocks noChangeArrowheads="1"/>
          </p:cNvSpPr>
          <p:nvPr/>
        </p:nvSpPr>
        <p:spPr bwMode="auto">
          <a:xfrm>
            <a:off x="1216025" y="627063"/>
            <a:ext cx="67119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solidFill>
                  <a:srgbClr val="000000"/>
                </a:solidFill>
                <a:latin typeface="宋体" pitchFamily="2" charset="-122"/>
              </a:rPr>
              <a:t>赵州桥是怎样体现中国石拱桥的特点的</a:t>
            </a:r>
            <a:r>
              <a:rPr lang="zh-CN" altLang="en-US" sz="2800" b="1" dirty="0">
                <a:solidFill>
                  <a:srgbClr val="000000"/>
                </a:solidFill>
                <a:latin typeface="宋体" pitchFamily="2" charset="-122"/>
              </a:rPr>
              <a:t>？</a:t>
            </a:r>
          </a:p>
        </p:txBody>
      </p:sp>
      <p:sp>
        <p:nvSpPr>
          <p:cNvPr id="2" name="文本框 1"/>
          <p:cNvSpPr txBox="1">
            <a:spLocks noChangeArrowheads="1"/>
          </p:cNvSpPr>
          <p:nvPr/>
        </p:nvSpPr>
        <p:spPr bwMode="auto">
          <a:xfrm>
            <a:off x="827584" y="1197650"/>
            <a:ext cx="5256584" cy="1292662"/>
          </a:xfrm>
          <a:prstGeom prst="rect">
            <a:avLst/>
          </a:prstGeom>
          <a:solidFill>
            <a:schemeClr val="accent2">
              <a:lumMod val="40000"/>
              <a:lumOff val="60000"/>
            </a:schemeClr>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600" b="1" dirty="0">
                <a:solidFill>
                  <a:srgbClr val="000000"/>
                </a:solidFill>
                <a:latin typeface="楷体" pitchFamily="49" charset="-122"/>
                <a:ea typeface="楷体" pitchFamily="49" charset="-122"/>
              </a:rPr>
              <a:t>拱上加拱</a:t>
            </a:r>
            <a:endParaRPr lang="en-US" altLang="zh-CN" sz="2600" b="1" dirty="0">
              <a:solidFill>
                <a:srgbClr val="000000"/>
              </a:solidFill>
              <a:latin typeface="楷体" pitchFamily="49" charset="-122"/>
              <a:ea typeface="楷体" pitchFamily="49" charset="-122"/>
            </a:endParaRPr>
          </a:p>
          <a:p>
            <a:pPr eaLnBrk="1" hangingPunct="1"/>
            <a:r>
              <a:rPr lang="zh-CN" altLang="zh-CN" sz="2600" b="1" dirty="0">
                <a:solidFill>
                  <a:srgbClr val="000000"/>
                </a:solidFill>
                <a:latin typeface="楷体" pitchFamily="49" charset="-122"/>
                <a:ea typeface="楷体" pitchFamily="49" charset="-122"/>
              </a:rPr>
              <a:t>结构匀称</a:t>
            </a:r>
            <a:r>
              <a:rPr lang="zh-CN" altLang="en-US" sz="2600" b="1" dirty="0">
                <a:solidFill>
                  <a:srgbClr val="000000"/>
                </a:solidFill>
                <a:latin typeface="楷体" pitchFamily="49" charset="-122"/>
                <a:ea typeface="楷体" pitchFamily="49" charset="-122"/>
              </a:rPr>
              <a:t>，和四周景色配合和谐</a:t>
            </a:r>
            <a:endParaRPr lang="en-US" altLang="zh-CN" sz="2600" b="1" dirty="0">
              <a:solidFill>
                <a:srgbClr val="000000"/>
              </a:solidFill>
              <a:latin typeface="楷体" pitchFamily="49" charset="-122"/>
              <a:ea typeface="楷体" pitchFamily="49" charset="-122"/>
            </a:endParaRPr>
          </a:p>
          <a:p>
            <a:pPr eaLnBrk="1" hangingPunct="1"/>
            <a:r>
              <a:rPr lang="zh-CN" altLang="zh-CN" sz="2600" b="1" dirty="0">
                <a:solidFill>
                  <a:srgbClr val="000000"/>
                </a:solidFill>
                <a:latin typeface="楷体" pitchFamily="49" charset="-122"/>
                <a:ea typeface="楷体" pitchFamily="49" charset="-122"/>
              </a:rPr>
              <a:t>石栏石板雕刻得古朴美观</a:t>
            </a:r>
            <a:endParaRPr lang="zh-CN" altLang="en-US" sz="2600" b="1" dirty="0">
              <a:solidFill>
                <a:srgbClr val="000000"/>
              </a:solidFill>
              <a:latin typeface="楷体" pitchFamily="49" charset="-122"/>
              <a:ea typeface="楷体" pitchFamily="49" charset="-122"/>
            </a:endParaRPr>
          </a:p>
        </p:txBody>
      </p:sp>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p:cNvSpPr/>
          <p:nvPr/>
        </p:nvSpPr>
        <p:spPr>
          <a:xfrm>
            <a:off x="6613607" y="1584112"/>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形式优美</a:t>
            </a:r>
            <a:endParaRPr lang="zh-CN" altLang="en-US" dirty="0"/>
          </a:p>
        </p:txBody>
      </p:sp>
      <p:sp>
        <p:nvSpPr>
          <p:cNvPr id="4" name="矩形 3"/>
          <p:cNvSpPr/>
          <p:nvPr/>
        </p:nvSpPr>
        <p:spPr>
          <a:xfrm>
            <a:off x="6613607" y="2912626"/>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结构坚固</a:t>
            </a:r>
            <a:endParaRPr lang="zh-CN" altLang="en-US" dirty="0"/>
          </a:p>
        </p:txBody>
      </p:sp>
      <p:sp>
        <p:nvSpPr>
          <p:cNvPr id="7" name="矩形 6"/>
          <p:cNvSpPr/>
          <p:nvPr/>
        </p:nvSpPr>
        <p:spPr>
          <a:xfrm>
            <a:off x="6613607" y="4155812"/>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历史悠久</a:t>
            </a:r>
            <a:endParaRPr lang="zh-CN" altLang="en-US" dirty="0"/>
          </a:p>
        </p:txBody>
      </p:sp>
      <p:sp>
        <p:nvSpPr>
          <p:cNvPr id="14" name="矩形 13"/>
          <p:cNvSpPr/>
          <p:nvPr/>
        </p:nvSpPr>
        <p:spPr>
          <a:xfrm>
            <a:off x="827584" y="2582645"/>
            <a:ext cx="5253152" cy="1292662"/>
          </a:xfrm>
          <a:prstGeom prst="rect">
            <a:avLst/>
          </a:prstGeom>
          <a:solidFill>
            <a:schemeClr val="accent5">
              <a:lumMod val="20000"/>
              <a:lumOff val="80000"/>
            </a:schemeClr>
          </a:solidFill>
        </p:spPr>
        <p:txBody>
          <a:bodyPr wrap="square">
            <a:spAutoFit/>
          </a:bodyPr>
          <a:lstStyle/>
          <a:p>
            <a:r>
              <a:rPr lang="zh-CN" altLang="zh-CN" sz="2600" b="1" dirty="0">
                <a:solidFill>
                  <a:srgbClr val="000000"/>
                </a:solidFill>
                <a:latin typeface="楷体" pitchFamily="49" charset="-122"/>
                <a:ea typeface="楷体" pitchFamily="49" charset="-122"/>
              </a:rPr>
              <a:t>全桥只有一个大拱</a:t>
            </a:r>
            <a:endParaRPr lang="en-US" altLang="zh-CN" sz="2600" b="1" dirty="0">
              <a:solidFill>
                <a:srgbClr val="000000"/>
              </a:solidFill>
              <a:latin typeface="楷体" pitchFamily="49" charset="-122"/>
              <a:ea typeface="楷体" pitchFamily="49" charset="-122"/>
            </a:endParaRPr>
          </a:p>
          <a:p>
            <a:r>
              <a:rPr lang="zh-CN" altLang="zh-CN" sz="2600" b="1" dirty="0">
                <a:solidFill>
                  <a:srgbClr val="000000"/>
                </a:solidFill>
                <a:latin typeface="楷体" pitchFamily="49" charset="-122"/>
                <a:ea typeface="楷体" pitchFamily="49" charset="-122"/>
              </a:rPr>
              <a:t>大拱的两肩上各有两个小拱</a:t>
            </a:r>
            <a:endParaRPr lang="en-US" altLang="zh-CN" sz="2600" b="1" dirty="0">
              <a:solidFill>
                <a:srgbClr val="000000"/>
              </a:solidFill>
              <a:latin typeface="楷体" pitchFamily="49" charset="-122"/>
              <a:ea typeface="楷体" pitchFamily="49" charset="-122"/>
            </a:endParaRPr>
          </a:p>
          <a:p>
            <a:r>
              <a:rPr lang="zh-CN" altLang="zh-CN" sz="2600" b="1" dirty="0">
                <a:solidFill>
                  <a:srgbClr val="000000"/>
                </a:solidFill>
                <a:latin typeface="楷体" pitchFamily="49" charset="-122"/>
                <a:ea typeface="楷体" pitchFamily="49" charset="-122"/>
              </a:rPr>
              <a:t>大拱由28道拱圈拼成</a:t>
            </a:r>
            <a:endParaRPr lang="zh-CN" altLang="en-US" sz="2600" dirty="0"/>
          </a:p>
        </p:txBody>
      </p:sp>
      <p:sp>
        <p:nvSpPr>
          <p:cNvPr id="18" name="矩形 17"/>
          <p:cNvSpPr/>
          <p:nvPr/>
        </p:nvSpPr>
        <p:spPr>
          <a:xfrm>
            <a:off x="827584" y="4001455"/>
            <a:ext cx="5253152" cy="892552"/>
          </a:xfrm>
          <a:prstGeom prst="rect">
            <a:avLst/>
          </a:prstGeom>
          <a:solidFill>
            <a:schemeClr val="accent6">
              <a:lumMod val="20000"/>
              <a:lumOff val="80000"/>
            </a:schemeClr>
          </a:solidFill>
        </p:spPr>
        <p:txBody>
          <a:bodyPr wrap="square">
            <a:spAutoFit/>
          </a:bodyPr>
          <a:lstStyle/>
          <a:p>
            <a:r>
              <a:rPr lang="zh-CN" altLang="en-US" sz="2600" b="1" dirty="0">
                <a:latin typeface="楷体" panose="02010609060101010101" pitchFamily="49" charset="-122"/>
                <a:ea typeface="楷体" panose="02010609060101010101" pitchFamily="49" charset="-122"/>
              </a:rPr>
              <a:t>修建于公元</a:t>
            </a:r>
            <a:r>
              <a:rPr lang="en-US" altLang="zh-CN" sz="2600" b="1" dirty="0">
                <a:latin typeface="楷体" panose="02010609060101010101" pitchFamily="49" charset="-122"/>
                <a:ea typeface="楷体" panose="02010609060101010101" pitchFamily="49" charset="-122"/>
              </a:rPr>
              <a:t>605</a:t>
            </a:r>
            <a:r>
              <a:rPr lang="zh-CN" altLang="en-US" sz="2600" b="1" dirty="0">
                <a:latin typeface="楷体" panose="02010609060101010101" pitchFamily="49" charset="-122"/>
                <a:ea typeface="楷体" panose="02010609060101010101" pitchFamily="49" charset="-122"/>
              </a:rPr>
              <a:t>年左右，到现在已经</a:t>
            </a:r>
            <a:r>
              <a:rPr lang="en-US" altLang="zh-CN" sz="2600" b="1" dirty="0">
                <a:latin typeface="楷体" panose="02010609060101010101" pitchFamily="49" charset="-122"/>
                <a:ea typeface="楷体" panose="02010609060101010101" pitchFamily="49" charset="-122"/>
              </a:rPr>
              <a:t>1300</a:t>
            </a:r>
            <a:r>
              <a:rPr lang="zh-CN" altLang="en-US" sz="2600" b="1" dirty="0">
                <a:latin typeface="楷体" panose="02010609060101010101" pitchFamily="49" charset="-122"/>
                <a:ea typeface="楷体" panose="02010609060101010101" pitchFamily="49" charset="-122"/>
              </a:rPr>
              <a:t>多年了</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7" grpId="0"/>
      <p:bldP spid="14"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5"/>
          <p:cNvGrpSpPr>
            <a:grpSpLocks/>
          </p:cNvGrpSpPr>
          <p:nvPr/>
        </p:nvGrpSpPr>
        <p:grpSpPr bwMode="auto">
          <a:xfrm>
            <a:off x="44450" y="-39688"/>
            <a:ext cx="2006600" cy="522288"/>
            <a:chOff x="70" y="-63"/>
            <a:chExt cx="3160" cy="824"/>
          </a:xfrm>
        </p:grpSpPr>
        <p:sp>
          <p:nvSpPr>
            <p:cNvPr id="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1" name="组合 7"/>
          <p:cNvGrpSpPr>
            <a:grpSpLocks/>
          </p:cNvGrpSpPr>
          <p:nvPr/>
        </p:nvGrpSpPr>
        <p:grpSpPr bwMode="auto">
          <a:xfrm>
            <a:off x="755650" y="1117600"/>
            <a:ext cx="7986713" cy="2462213"/>
            <a:chOff x="827088" y="685800"/>
            <a:chExt cx="7986712" cy="2462213"/>
          </a:xfrm>
        </p:grpSpPr>
        <p:pic>
          <p:nvPicPr>
            <p:cNvPr id="1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圆角矩形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685800"/>
              <a:ext cx="73787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4"/>
            <p:cNvSpPr>
              <a:spLocks noChangeArrowheads="1"/>
            </p:cNvSpPr>
            <p:nvPr/>
          </p:nvSpPr>
          <p:spPr bwMode="auto">
            <a:xfrm>
              <a:off x="2324894" y="843558"/>
              <a:ext cx="612068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800" dirty="0">
                  <a:solidFill>
                    <a:srgbClr val="A96A00"/>
                  </a:solidFill>
                  <a:latin typeface="黑体" pitchFamily="49" charset="-122"/>
                  <a:ea typeface="黑体" pitchFamily="49" charset="-122"/>
                </a:rPr>
                <a:t>    作者在介绍赵州桥的过程中，运用了哪些说明方法？找一找，并说说作用。</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4" descr="https://timgsa.baidu.com/timg?image&amp;quality=80&amp;size=b9999_10000&amp;sec=1553935590795&amp;di=84f33622fad09c616c14c9a9b46af4d5&amp;imgtype=0&amp;src=http%3A%2F%2Fstaticfile.tujia.com%2Fupload%2FTravelArticleContent%2Fday_151006%2F2015100610581118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9142412" cy="514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3"/>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3"/>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8197" name="矩形 7"/>
          <p:cNvSpPr>
            <a:spLocks noChangeArrowheads="1"/>
          </p:cNvSpPr>
          <p:nvPr/>
        </p:nvSpPr>
        <p:spPr bwMode="auto">
          <a:xfrm>
            <a:off x="7380288" y="42275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dirty="0">
                <a:solidFill>
                  <a:schemeClr val="bg1"/>
                </a:solidFill>
                <a:hlinkClick r:id="rId4" action="ppaction://hlinksldjump"/>
              </a:rPr>
              <a:t>第一课时</a:t>
            </a:r>
            <a:endParaRPr lang="zh-CN" altLang="en-US" dirty="0">
              <a:solidFill>
                <a:schemeClr val="bg1"/>
              </a:solidFill>
            </a:endParaRPr>
          </a:p>
        </p:txBody>
      </p:sp>
      <p:sp>
        <p:nvSpPr>
          <p:cNvPr id="8198" name="矩形 8"/>
          <p:cNvSpPr>
            <a:spLocks noChangeArrowheads="1"/>
          </p:cNvSpPr>
          <p:nvPr/>
        </p:nvSpPr>
        <p:spPr bwMode="auto">
          <a:xfrm>
            <a:off x="7380288" y="4659313"/>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dirty="0">
                <a:solidFill>
                  <a:schemeClr val="bg1"/>
                </a:solidFill>
                <a:hlinkClick r:id="rId5" action="ppaction://hlinksldjump"/>
              </a:rPr>
              <a:t>第二课时</a:t>
            </a:r>
            <a:endParaRPr lang="zh-CN" altLang="en-US" dirty="0">
              <a:solidFill>
                <a:schemeClr val="bg1"/>
              </a:solidFill>
            </a:endParaRPr>
          </a:p>
        </p:txBody>
      </p:sp>
      <p:grpSp>
        <p:nvGrpSpPr>
          <p:cNvPr id="8199" name="组合 1"/>
          <p:cNvGrpSpPr>
            <a:grpSpLocks/>
          </p:cNvGrpSpPr>
          <p:nvPr/>
        </p:nvGrpSpPr>
        <p:grpSpPr bwMode="auto">
          <a:xfrm>
            <a:off x="58738" y="50800"/>
            <a:ext cx="1920875" cy="369888"/>
            <a:chOff x="58738" y="50800"/>
            <a:chExt cx="1920875" cy="368777"/>
          </a:xfrm>
        </p:grpSpPr>
        <p:sp>
          <p:nvSpPr>
            <p:cNvPr id="10" name="圆角矩形 9"/>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b="1">
                <a:latin typeface="宋体" panose="02010600030101010101" pitchFamily="2" charset="-122"/>
                <a:ea typeface="宋体" panose="02010600030101010101" pitchFamily="2" charset="-122"/>
              </a:endParaRPr>
            </a:p>
          </p:txBody>
        </p:sp>
        <p:sp>
          <p:nvSpPr>
            <p:cNvPr id="8202" name="文本框 1"/>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b="1" dirty="0">
                  <a:solidFill>
                    <a:schemeClr val="bg1"/>
                  </a:solidFill>
                  <a:latin typeface="宋体" panose="02010600030101010101" pitchFamily="2" charset="-122"/>
                </a:rPr>
                <a:t>八年级语文上册</a:t>
              </a:r>
            </a:p>
          </p:txBody>
        </p:sp>
      </p:grpSp>
      <p:sp>
        <p:nvSpPr>
          <p:cNvPr id="11" name="TextBox 48"/>
          <p:cNvSpPr txBox="1"/>
          <p:nvPr/>
        </p:nvSpPr>
        <p:spPr>
          <a:xfrm>
            <a:off x="1961710" y="1563638"/>
            <a:ext cx="5220581" cy="854080"/>
          </a:xfrm>
          <a:prstGeom prst="rect">
            <a:avLst/>
          </a:prstGeom>
          <a:noFill/>
          <a:ln w="19050">
            <a:solidFill>
              <a:schemeClr val="tx1"/>
            </a:solidFill>
          </a:ln>
          <a:effectLst>
            <a:softEdge rad="31750"/>
          </a:effectLst>
        </p:spPr>
        <p:txBody>
          <a:bodyPr wrap="squar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buFontTx/>
              <a:buNone/>
              <a:defRPr/>
            </a:pPr>
            <a:r>
              <a:rPr lang="en-US" altLang="zh-CN" sz="5100" b="1" dirty="0" smtClean="0">
                <a:solidFill>
                  <a:srgbClr val="FF0000"/>
                </a:solidFill>
                <a:effectLst>
                  <a:outerShdw blurRad="38100" dist="38100" dir="2700000" algn="tl">
                    <a:srgbClr val="C0C0C0"/>
                  </a:outerShdw>
                </a:effectLst>
                <a:latin typeface="宋体" pitchFamily="2" charset="-122"/>
                <a:cs typeface="Kaiti SC"/>
              </a:rPr>
              <a:t>18  </a:t>
            </a:r>
            <a:r>
              <a:rPr lang="zh-CN" altLang="en-US" sz="5100" b="1" dirty="0">
                <a:solidFill>
                  <a:srgbClr val="FF0000"/>
                </a:solidFill>
                <a:effectLst>
                  <a:outerShdw blurRad="38100" dist="38100" dir="2700000" algn="tl">
                    <a:srgbClr val="C0C0C0"/>
                  </a:outerShdw>
                </a:effectLst>
                <a:latin typeface="宋体" pitchFamily="2" charset="-122"/>
                <a:cs typeface="Kaiti SC"/>
              </a:rPr>
              <a:t>中国石拱桥</a:t>
            </a:r>
          </a:p>
        </p:txBody>
      </p:sp>
      <p:pic>
        <p:nvPicPr>
          <p:cNvPr id="13" name="Picture 2" descr="C:\Users\Administrator\Desktop\初中七彩课堂图标.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5"/>
          <p:cNvGrpSpPr>
            <a:grpSpLocks/>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2"/>
          <p:cNvSpPr>
            <a:spLocks noChangeArrowheads="1"/>
          </p:cNvSpPr>
          <p:nvPr/>
        </p:nvSpPr>
        <p:spPr bwMode="auto">
          <a:xfrm>
            <a:off x="772679" y="1131590"/>
            <a:ext cx="78149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赵州桥非常雄伟，全长</a:t>
            </a:r>
            <a:r>
              <a:rPr lang="en-US" altLang="zh-CN" sz="2800" b="1" dirty="0">
                <a:latin typeface="楷体" pitchFamily="49" charset="-122"/>
                <a:ea typeface="楷体" pitchFamily="49" charset="-122"/>
              </a:rPr>
              <a:t>50.82</a:t>
            </a:r>
            <a:r>
              <a:rPr lang="zh-CN" altLang="en-US" sz="2800" b="1" dirty="0">
                <a:latin typeface="楷体" pitchFamily="49" charset="-122"/>
                <a:ea typeface="楷体" pitchFamily="49" charset="-122"/>
              </a:rPr>
              <a:t>米，两端宽</a:t>
            </a:r>
            <a:r>
              <a:rPr lang="en-US" altLang="zh-CN" sz="2800" b="1" dirty="0">
                <a:latin typeface="楷体" pitchFamily="49" charset="-122"/>
                <a:ea typeface="楷体" pitchFamily="49" charset="-122"/>
              </a:rPr>
              <a:t>9.6</a:t>
            </a:r>
            <a:r>
              <a:rPr lang="zh-CN" altLang="en-US" sz="2800" b="1" dirty="0">
                <a:latin typeface="楷体" pitchFamily="49" charset="-122"/>
                <a:ea typeface="楷体" pitchFamily="49" charset="-122"/>
              </a:rPr>
              <a:t>米，中部略窄，宽</a:t>
            </a:r>
            <a:r>
              <a:rPr lang="en-US" altLang="zh-CN" sz="2800" b="1" dirty="0">
                <a:latin typeface="楷体" pitchFamily="49" charset="-122"/>
                <a:ea typeface="楷体" pitchFamily="49" charset="-122"/>
              </a:rPr>
              <a:t>9</a:t>
            </a:r>
            <a:r>
              <a:rPr lang="zh-CN" altLang="en-US" sz="2800" b="1" dirty="0">
                <a:latin typeface="楷体" pitchFamily="49" charset="-122"/>
                <a:ea typeface="楷体" pitchFamily="49" charset="-122"/>
              </a:rPr>
              <a:t>米。</a:t>
            </a:r>
          </a:p>
        </p:txBody>
      </p:sp>
      <p:sp>
        <p:nvSpPr>
          <p:cNvPr id="14" name="圆角矩形标注 13">
            <a:extLst/>
          </p:cNvPr>
          <p:cNvSpPr/>
          <p:nvPr/>
        </p:nvSpPr>
        <p:spPr>
          <a:xfrm>
            <a:off x="755848" y="2499742"/>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运用列数字的说明方法，通过确凿的数据，准确地说明了桥的规模，突出了赵州桥“雄伟”的特点。</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15"/>
          <p:cNvGrpSpPr>
            <a:grpSpLocks/>
          </p:cNvGrpSpPr>
          <p:nvPr/>
        </p:nvGrpSpPr>
        <p:grpSpPr bwMode="auto">
          <a:xfrm>
            <a:off x="44450" y="-39688"/>
            <a:ext cx="2006600" cy="522288"/>
            <a:chOff x="70" y="-63"/>
            <a:chExt cx="3160" cy="824"/>
          </a:xfrm>
        </p:grpSpPr>
        <p:sp>
          <p:nvSpPr>
            <p:cNvPr id="1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2"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2"/>
          <p:cNvSpPr>
            <a:spLocks noChangeArrowheads="1"/>
          </p:cNvSpPr>
          <p:nvPr/>
        </p:nvSpPr>
        <p:spPr bwMode="auto">
          <a:xfrm>
            <a:off x="772679" y="1131590"/>
            <a:ext cx="78149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唐朝的张嘉贞说它“制造奇特，人不知其所以为”。</a:t>
            </a:r>
          </a:p>
        </p:txBody>
      </p:sp>
      <p:sp>
        <p:nvSpPr>
          <p:cNvPr id="15" name="圆角矩形标注 14">
            <a:extLst/>
          </p:cNvPr>
          <p:cNvSpPr/>
          <p:nvPr/>
        </p:nvSpPr>
        <p:spPr>
          <a:xfrm>
            <a:off x="755848" y="2499742"/>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采用引用的说明方法，引用张嘉贞的赞语是为了说明赵州桥构造的奇特，突出了施工技术的巧妙绝伦。</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2"/>
          <p:cNvSpPr>
            <a:spLocks noChangeArrowheads="1"/>
          </p:cNvSpPr>
          <p:nvPr/>
        </p:nvSpPr>
        <p:spPr bwMode="auto">
          <a:xfrm>
            <a:off x="772679" y="1131590"/>
            <a:ext cx="78149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桥洞不是普通半圆形，而是像一张弓，因而大拱上面的道路没有陡坡，便于车马上下。</a:t>
            </a:r>
          </a:p>
        </p:txBody>
      </p:sp>
      <p:sp>
        <p:nvSpPr>
          <p:cNvPr id="14" name="圆角矩形标注 13">
            <a:extLst/>
          </p:cNvPr>
          <p:cNvSpPr/>
          <p:nvPr/>
        </p:nvSpPr>
        <p:spPr>
          <a:xfrm>
            <a:off x="755848" y="2499742"/>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运用打比方的说明方法，生动形象地描绘了赵州桥的大拱的形状，从而说明了大拱上面的道路没有陡坡的特征。</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文本框 99"/>
          <p:cNvSpPr txBox="1">
            <a:spLocks noChangeArrowheads="1"/>
          </p:cNvSpPr>
          <p:nvPr/>
        </p:nvSpPr>
        <p:spPr bwMode="auto">
          <a:xfrm>
            <a:off x="1178198" y="699542"/>
            <a:ext cx="6787604"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宋体" panose="02010600030101010101" pitchFamily="2" charset="-122"/>
              </a:rPr>
              <a:t>读第</a:t>
            </a:r>
            <a:r>
              <a:rPr lang="en-US" altLang="zh-CN" sz="2800" b="1" dirty="0">
                <a:latin typeface="宋体" panose="02010600030101010101" pitchFamily="2" charset="-122"/>
              </a:rPr>
              <a:t>6-8</a:t>
            </a:r>
            <a:r>
              <a:rPr lang="zh-CN" altLang="en-US" sz="2800" b="1" dirty="0">
                <a:latin typeface="宋体" panose="02010600030101010101" pitchFamily="2" charset="-122"/>
              </a:rPr>
              <a:t>段，找一找卢沟桥的特点是什么。</a:t>
            </a:r>
          </a:p>
        </p:txBody>
      </p:sp>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3" name="矩形 2"/>
          <p:cNvSpPr/>
          <p:nvPr/>
        </p:nvSpPr>
        <p:spPr>
          <a:xfrm>
            <a:off x="6329007" y="1935071"/>
            <a:ext cx="1627369" cy="523220"/>
          </a:xfrm>
          <a:prstGeom prst="rect">
            <a:avLst/>
          </a:prstGeom>
          <a:solidFill>
            <a:schemeClr val="accent2">
              <a:lumMod val="40000"/>
              <a:lumOff val="60000"/>
            </a:schemeClr>
          </a:solidFill>
        </p:spPr>
        <p:txBody>
          <a:bodyPr wrap="none">
            <a:spAutoFit/>
          </a:bodyPr>
          <a:lstStyle/>
          <a:p>
            <a:pPr lvl="0"/>
            <a:r>
              <a:rPr lang="zh-CN" altLang="zh-CN" sz="2800" b="1" dirty="0">
                <a:latin typeface="楷体" pitchFamily="49" charset="-122"/>
                <a:ea typeface="楷体" pitchFamily="49" charset="-122"/>
              </a:rPr>
              <a:t>联拱石桥</a:t>
            </a:r>
          </a:p>
        </p:txBody>
      </p:sp>
      <p:sp>
        <p:nvSpPr>
          <p:cNvPr id="4" name="矩形 3"/>
          <p:cNvSpPr/>
          <p:nvPr/>
        </p:nvSpPr>
        <p:spPr>
          <a:xfrm>
            <a:off x="6709714" y="3560698"/>
            <a:ext cx="906017" cy="523220"/>
          </a:xfrm>
          <a:prstGeom prst="rect">
            <a:avLst/>
          </a:prstGeom>
          <a:solidFill>
            <a:schemeClr val="accent6">
              <a:lumMod val="20000"/>
              <a:lumOff val="80000"/>
            </a:schemeClr>
          </a:solidFill>
        </p:spPr>
        <p:txBody>
          <a:bodyPr wrap="none">
            <a:spAutoFit/>
          </a:bodyPr>
          <a:lstStyle/>
          <a:p>
            <a:pPr lvl="0"/>
            <a:r>
              <a:rPr lang="zh-CN" altLang="zh-CN" sz="2800" b="1" dirty="0">
                <a:latin typeface="楷体" pitchFamily="49" charset="-122"/>
                <a:ea typeface="楷体" pitchFamily="49" charset="-122"/>
              </a:rPr>
              <a:t>坚固</a:t>
            </a:r>
          </a:p>
        </p:txBody>
      </p:sp>
      <p:sp>
        <p:nvSpPr>
          <p:cNvPr id="5" name="矩形 4"/>
          <p:cNvSpPr/>
          <p:nvPr/>
        </p:nvSpPr>
        <p:spPr>
          <a:xfrm>
            <a:off x="6329007" y="2768610"/>
            <a:ext cx="1627369" cy="523220"/>
          </a:xfrm>
          <a:prstGeom prst="rect">
            <a:avLst/>
          </a:prstGeom>
          <a:solidFill>
            <a:schemeClr val="accent5">
              <a:lumMod val="20000"/>
              <a:lumOff val="80000"/>
            </a:schemeClr>
          </a:solidFill>
        </p:spPr>
        <p:txBody>
          <a:bodyPr wrap="square">
            <a:spAutoFit/>
          </a:bodyPr>
          <a:lstStyle/>
          <a:p>
            <a:r>
              <a:rPr lang="zh-CN" altLang="zh-CN" sz="2800" b="1" dirty="0">
                <a:latin typeface="楷体" pitchFamily="49" charset="-122"/>
                <a:ea typeface="楷体" pitchFamily="49" charset="-122"/>
              </a:rPr>
              <a:t>形式美观 </a:t>
            </a:r>
            <a:endParaRPr lang="zh-CN" altLang="en-US" dirty="0"/>
          </a:p>
        </p:txBody>
      </p:sp>
      <p:pic>
        <p:nvPicPr>
          <p:cNvPr id="15" name="86卢沟桥.jpg" descr="id:2147507891;FounderCES"/>
          <p:cNvPicPr/>
          <p:nvPr/>
        </p:nvPicPr>
        <p:blipFill>
          <a:blip r:embed="rId2"/>
          <a:stretch>
            <a:fillRect/>
          </a:stretch>
        </p:blipFill>
        <p:spPr>
          <a:xfrm>
            <a:off x="827584" y="1599642"/>
            <a:ext cx="4491234" cy="280831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文本框 99"/>
          <p:cNvSpPr txBox="1">
            <a:spLocks noChangeArrowheads="1"/>
          </p:cNvSpPr>
          <p:nvPr/>
        </p:nvSpPr>
        <p:spPr bwMode="auto">
          <a:xfrm>
            <a:off x="1324087" y="795348"/>
            <a:ext cx="6495826"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latin typeface="宋体" panose="02010600030101010101" pitchFamily="2" charset="-122"/>
              </a:rPr>
              <a:t>卢沟桥是怎样体现中国石拱桥的特点的</a:t>
            </a:r>
            <a:r>
              <a:rPr lang="zh-CN" altLang="en-US" sz="2800" b="1" dirty="0">
                <a:latin typeface="宋体" panose="02010600030101010101" pitchFamily="2" charset="-122"/>
              </a:rPr>
              <a:t>？</a:t>
            </a:r>
          </a:p>
        </p:txBody>
      </p:sp>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文本框 1"/>
          <p:cNvSpPr txBox="1">
            <a:spLocks noChangeArrowheads="1"/>
          </p:cNvSpPr>
          <p:nvPr/>
        </p:nvSpPr>
        <p:spPr bwMode="auto">
          <a:xfrm>
            <a:off x="1331640" y="1784767"/>
            <a:ext cx="4323303" cy="492443"/>
          </a:xfrm>
          <a:prstGeom prst="rect">
            <a:avLst/>
          </a:prstGeom>
          <a:solidFill>
            <a:schemeClr val="accent2">
              <a:lumMod val="40000"/>
              <a:lumOff val="60000"/>
            </a:schemeClr>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600" b="1" dirty="0">
                <a:solidFill>
                  <a:srgbClr val="000000"/>
                </a:solidFill>
                <a:latin typeface="楷体" pitchFamily="49" charset="-122"/>
                <a:ea typeface="楷体" pitchFamily="49" charset="-122"/>
              </a:rPr>
              <a:t>狮子形态各异，卢沟晓月</a:t>
            </a:r>
          </a:p>
        </p:txBody>
      </p:sp>
      <p:sp>
        <p:nvSpPr>
          <p:cNvPr id="14" name="矩形 13"/>
          <p:cNvSpPr/>
          <p:nvPr/>
        </p:nvSpPr>
        <p:spPr>
          <a:xfrm>
            <a:off x="6112374" y="1784767"/>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形式优美</a:t>
            </a:r>
            <a:endParaRPr lang="zh-CN" altLang="en-US" dirty="0"/>
          </a:p>
        </p:txBody>
      </p:sp>
      <p:sp>
        <p:nvSpPr>
          <p:cNvPr id="15" name="矩形 14"/>
          <p:cNvSpPr/>
          <p:nvPr/>
        </p:nvSpPr>
        <p:spPr>
          <a:xfrm>
            <a:off x="6112374" y="2750930"/>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结构坚固</a:t>
            </a:r>
            <a:endParaRPr lang="zh-CN" altLang="en-US" dirty="0"/>
          </a:p>
        </p:txBody>
      </p:sp>
      <p:sp>
        <p:nvSpPr>
          <p:cNvPr id="16" name="矩形 15"/>
          <p:cNvSpPr/>
          <p:nvPr/>
        </p:nvSpPr>
        <p:spPr>
          <a:xfrm>
            <a:off x="6112374" y="3704714"/>
            <a:ext cx="1627369" cy="523220"/>
          </a:xfrm>
          <a:prstGeom prst="rect">
            <a:avLst/>
          </a:prstGeom>
        </p:spPr>
        <p:txBody>
          <a:bodyPr wrap="none">
            <a:spAutoFit/>
          </a:bodyPr>
          <a:lstStyle/>
          <a:p>
            <a:r>
              <a:rPr lang="zh-CN" altLang="zh-CN" sz="2800" b="1" dirty="0">
                <a:solidFill>
                  <a:srgbClr val="0000FF"/>
                </a:solidFill>
                <a:latin typeface="楷体" pitchFamily="49" charset="-122"/>
                <a:ea typeface="楷体" pitchFamily="49" charset="-122"/>
              </a:rPr>
              <a:t>历史悠久</a:t>
            </a:r>
            <a:endParaRPr lang="zh-CN" altLang="en-US" dirty="0"/>
          </a:p>
        </p:txBody>
      </p:sp>
      <p:sp>
        <p:nvSpPr>
          <p:cNvPr id="17" name="矩形 16"/>
          <p:cNvSpPr/>
          <p:nvPr/>
        </p:nvSpPr>
        <p:spPr>
          <a:xfrm>
            <a:off x="1331640" y="2749038"/>
            <a:ext cx="4320480" cy="492443"/>
          </a:xfrm>
          <a:prstGeom prst="rect">
            <a:avLst/>
          </a:prstGeom>
          <a:solidFill>
            <a:schemeClr val="accent5">
              <a:lumMod val="20000"/>
              <a:lumOff val="80000"/>
            </a:schemeClr>
          </a:solidFill>
        </p:spPr>
        <p:txBody>
          <a:bodyPr wrap="square">
            <a:spAutoFit/>
          </a:bodyPr>
          <a:lstStyle/>
          <a:p>
            <a:pPr algn="ctr"/>
            <a:r>
              <a:rPr lang="zh-CN" altLang="en-US" sz="2600" b="1" dirty="0">
                <a:solidFill>
                  <a:srgbClr val="000000"/>
                </a:solidFill>
                <a:latin typeface="楷体" pitchFamily="49" charset="-122"/>
                <a:ea typeface="楷体" pitchFamily="49" charset="-122"/>
              </a:rPr>
              <a:t>坚固，发水时极少出事</a:t>
            </a:r>
            <a:endParaRPr lang="zh-CN" altLang="en-US" sz="2600" dirty="0"/>
          </a:p>
        </p:txBody>
      </p:sp>
      <p:sp>
        <p:nvSpPr>
          <p:cNvPr id="18" name="矩形 17"/>
          <p:cNvSpPr/>
          <p:nvPr/>
        </p:nvSpPr>
        <p:spPr>
          <a:xfrm>
            <a:off x="1331640" y="3713309"/>
            <a:ext cx="4320480" cy="492443"/>
          </a:xfrm>
          <a:prstGeom prst="rect">
            <a:avLst/>
          </a:prstGeom>
          <a:solidFill>
            <a:schemeClr val="accent6">
              <a:lumMod val="20000"/>
              <a:lumOff val="80000"/>
            </a:schemeClr>
          </a:solidFill>
        </p:spPr>
        <p:txBody>
          <a:bodyPr wrap="square">
            <a:spAutoFit/>
          </a:bodyPr>
          <a:lstStyle/>
          <a:p>
            <a:pPr algn="ctr"/>
            <a:r>
              <a:rPr lang="zh-CN" altLang="en-US" sz="2600" b="1" dirty="0">
                <a:latin typeface="楷体" panose="02010609060101010101" pitchFamily="49" charset="-122"/>
                <a:ea typeface="楷体" panose="02010609060101010101" pitchFamily="49" charset="-122"/>
              </a:rPr>
              <a:t>修建于公元</a:t>
            </a:r>
            <a:r>
              <a:rPr lang="en-US" altLang="zh-CN" sz="2600" b="1" dirty="0">
                <a:latin typeface="楷体" panose="02010609060101010101" pitchFamily="49" charset="-122"/>
                <a:ea typeface="楷体" panose="02010609060101010101" pitchFamily="49" charset="-122"/>
              </a:rPr>
              <a:t>1189</a:t>
            </a:r>
            <a:r>
              <a:rPr lang="zh-CN" altLang="en-US" sz="2600" b="1" dirty="0">
                <a:latin typeface="楷体" panose="02010609060101010101" pitchFamily="49" charset="-122"/>
                <a:ea typeface="楷体" panose="02010609060101010101" pitchFamily="49" charset="-122"/>
              </a:rPr>
              <a:t>到</a:t>
            </a:r>
            <a:r>
              <a:rPr lang="en-US" altLang="zh-CN" sz="2600" b="1" dirty="0">
                <a:latin typeface="楷体" panose="02010609060101010101" pitchFamily="49" charset="-122"/>
                <a:ea typeface="楷体" panose="02010609060101010101" pitchFamily="49" charset="-122"/>
              </a:rPr>
              <a:t>1192</a:t>
            </a:r>
            <a:r>
              <a:rPr lang="zh-CN" altLang="en-US" sz="2600" b="1" dirty="0">
                <a:latin typeface="楷体" panose="02010609060101010101" pitchFamily="49" charset="-122"/>
                <a:ea typeface="楷体" panose="02010609060101010101" pitchFamily="49" charset="-122"/>
              </a:rPr>
              <a:t>年间</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5"/>
          <p:cNvGrpSpPr>
            <a:grpSpLocks/>
          </p:cNvGrpSpPr>
          <p:nvPr/>
        </p:nvGrpSpPr>
        <p:grpSpPr bwMode="auto">
          <a:xfrm>
            <a:off x="44450" y="-39688"/>
            <a:ext cx="2006600" cy="522288"/>
            <a:chOff x="70" y="-63"/>
            <a:chExt cx="3160" cy="824"/>
          </a:xfrm>
        </p:grpSpPr>
        <p:sp>
          <p:nvSpPr>
            <p:cNvPr id="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1" name="组合 7"/>
          <p:cNvGrpSpPr>
            <a:grpSpLocks/>
          </p:cNvGrpSpPr>
          <p:nvPr/>
        </p:nvGrpSpPr>
        <p:grpSpPr bwMode="auto">
          <a:xfrm>
            <a:off x="755650" y="1117600"/>
            <a:ext cx="7986713" cy="2462213"/>
            <a:chOff x="827088" y="685800"/>
            <a:chExt cx="7986712" cy="2462213"/>
          </a:xfrm>
        </p:grpSpPr>
        <p:pic>
          <p:nvPicPr>
            <p:cNvPr id="1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圆角矩形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685800"/>
              <a:ext cx="73787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4"/>
            <p:cNvSpPr>
              <a:spLocks noChangeArrowheads="1"/>
            </p:cNvSpPr>
            <p:nvPr/>
          </p:nvSpPr>
          <p:spPr bwMode="auto">
            <a:xfrm>
              <a:off x="2324894" y="843558"/>
              <a:ext cx="6120680"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800" dirty="0">
                  <a:solidFill>
                    <a:srgbClr val="A96A00"/>
                  </a:solidFill>
                  <a:latin typeface="黑体" pitchFamily="49" charset="-122"/>
                  <a:ea typeface="黑体" pitchFamily="49" charset="-122"/>
                </a:rPr>
                <a:t>    作者在介绍卢沟桥的过程中，运用了哪些说明方法？找一找，并说说作用。</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5"/>
          <p:cNvGrpSpPr>
            <a:grpSpLocks/>
          </p:cNvGrpSpPr>
          <p:nvPr/>
        </p:nvGrpSpPr>
        <p:grpSpPr bwMode="auto">
          <a:xfrm>
            <a:off x="44450" y="-39688"/>
            <a:ext cx="2006600" cy="522288"/>
            <a:chOff x="70" y="-63"/>
            <a:chExt cx="3160" cy="824"/>
          </a:xfrm>
        </p:grpSpPr>
        <p:sp>
          <p:nvSpPr>
            <p:cNvPr id="1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1"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2"/>
          <p:cNvSpPr>
            <a:spLocks noChangeArrowheads="1"/>
          </p:cNvSpPr>
          <p:nvPr/>
        </p:nvSpPr>
        <p:spPr bwMode="auto">
          <a:xfrm>
            <a:off x="772679" y="1131590"/>
            <a:ext cx="78149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其中最著名的当推河北省赵县的赵州桥，还有北京丰台区的卢沟桥。</a:t>
            </a:r>
          </a:p>
        </p:txBody>
      </p:sp>
      <p:sp>
        <p:nvSpPr>
          <p:cNvPr id="14" name="圆角矩形标注 13">
            <a:extLst/>
          </p:cNvPr>
          <p:cNvSpPr/>
          <p:nvPr/>
        </p:nvSpPr>
        <p:spPr>
          <a:xfrm>
            <a:off x="755848" y="2499742"/>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采用举例子的说明方法，用具体例子作证，显得真实可信，有说服力。</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15"/>
          <p:cNvGrpSpPr>
            <a:grpSpLocks/>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 name="矩形 2"/>
          <p:cNvSpPr>
            <a:spLocks noChangeArrowheads="1"/>
          </p:cNvSpPr>
          <p:nvPr/>
        </p:nvSpPr>
        <p:spPr bwMode="auto">
          <a:xfrm>
            <a:off x="772679" y="1256442"/>
            <a:ext cx="78149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由于各拱相联，所以这种桥叫作联拱石桥。</a:t>
            </a:r>
          </a:p>
        </p:txBody>
      </p:sp>
      <p:sp>
        <p:nvSpPr>
          <p:cNvPr id="13" name="圆角矩形标注 12">
            <a:extLst/>
          </p:cNvPr>
          <p:cNvSpPr/>
          <p:nvPr/>
        </p:nvSpPr>
        <p:spPr>
          <a:xfrm>
            <a:off x="755848" y="2499742"/>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采用下定义的说明方法，使读者具体直观地认识到联拱石桥的形态特征。</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15"/>
          <p:cNvGrpSpPr>
            <a:grpSpLocks/>
          </p:cNvGrpSpPr>
          <p:nvPr/>
        </p:nvGrpSpPr>
        <p:grpSpPr bwMode="auto">
          <a:xfrm>
            <a:off x="44450" y="-39688"/>
            <a:ext cx="2006600" cy="522288"/>
            <a:chOff x="70" y="-63"/>
            <a:chExt cx="3160" cy="824"/>
          </a:xfrm>
        </p:grpSpPr>
        <p:sp>
          <p:nvSpPr>
            <p:cNvPr id="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2"/>
          <p:cNvSpPr>
            <a:spLocks noChangeArrowheads="1"/>
          </p:cNvSpPr>
          <p:nvPr/>
        </p:nvSpPr>
        <p:spPr bwMode="auto">
          <a:xfrm>
            <a:off x="772679" y="987574"/>
            <a:ext cx="781493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这些石刻狮子，有的母子相抱，有的交头接耳，有的像倾听水声，有的像注视行人，千态万状，惟妙惟肖。</a:t>
            </a:r>
          </a:p>
        </p:txBody>
      </p:sp>
      <p:sp>
        <p:nvSpPr>
          <p:cNvPr id="15" name="圆角矩形标注 14">
            <a:extLst/>
          </p:cNvPr>
          <p:cNvSpPr/>
          <p:nvPr/>
        </p:nvSpPr>
        <p:spPr>
          <a:xfrm>
            <a:off x="755848" y="2715196"/>
            <a:ext cx="7848600"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用摹状貌的说明方法和排比的修辞手法，描绘了石刻狮子的“千态万状”，说明了卢沟桥的优美装饰，突出了桥的形式美。</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5"/>
          <p:cNvGrpSpPr>
            <a:grpSpLocks/>
          </p:cNvGrpSpPr>
          <p:nvPr/>
        </p:nvGrpSpPr>
        <p:grpSpPr bwMode="auto">
          <a:xfrm>
            <a:off x="44450" y="-39688"/>
            <a:ext cx="2006600" cy="522288"/>
            <a:chOff x="70" y="-63"/>
            <a:chExt cx="3160" cy="824"/>
          </a:xfrm>
        </p:grpSpPr>
        <p:sp>
          <p:nvSpPr>
            <p:cNvPr id="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2"/>
          <p:cNvSpPr>
            <a:spLocks noChangeArrowheads="1"/>
          </p:cNvSpPr>
          <p:nvPr/>
        </p:nvSpPr>
        <p:spPr bwMode="auto">
          <a:xfrm>
            <a:off x="548104" y="1131590"/>
            <a:ext cx="804779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永定河发水时，来势很猛，以前两岸河堤常被冲毁，但是这座桥极少出事，足见它的坚固。</a:t>
            </a:r>
          </a:p>
        </p:txBody>
      </p:sp>
      <p:sp>
        <p:nvSpPr>
          <p:cNvPr id="14" name="圆角矩形标注 13">
            <a:extLst/>
          </p:cNvPr>
          <p:cNvSpPr/>
          <p:nvPr/>
        </p:nvSpPr>
        <p:spPr>
          <a:xfrm>
            <a:off x="548104" y="2499742"/>
            <a:ext cx="8047793"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作比较。用卢沟桥和两岸河堤作比较，充分说明了卢沟桥十分坚固。</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a:spLocks noChangeArrowheads="1"/>
          </p:cNvSpPr>
          <p:nvPr/>
        </p:nvSpPr>
        <p:spPr bwMode="auto">
          <a:xfrm>
            <a:off x="539750" y="1263407"/>
            <a:ext cx="80645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b="1" dirty="0">
                <a:latin typeface="楷体" pitchFamily="49" charset="-122"/>
                <a:ea typeface="楷体" pitchFamily="49" charset="-122"/>
              </a:rPr>
              <a:t>1.</a:t>
            </a:r>
            <a:r>
              <a:rPr lang="zh-CN" altLang="zh-CN" sz="2800" b="1" dirty="0">
                <a:latin typeface="楷体" pitchFamily="49" charset="-122"/>
                <a:ea typeface="楷体" pitchFamily="49" charset="-122"/>
              </a:rPr>
              <a:t>积累文中的生字、新词</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掌握其读音和词义。</a:t>
            </a:r>
          </a:p>
          <a:p>
            <a:r>
              <a:rPr lang="en-US" altLang="zh-CN" sz="2800" b="1" dirty="0">
                <a:latin typeface="楷体" pitchFamily="49" charset="-122"/>
                <a:ea typeface="楷体" pitchFamily="49" charset="-122"/>
              </a:rPr>
              <a:t>2.</a:t>
            </a:r>
            <a:r>
              <a:rPr lang="zh-CN" altLang="zh-CN" sz="2800" b="1" dirty="0">
                <a:latin typeface="楷体" pitchFamily="49" charset="-122"/>
                <a:ea typeface="楷体" pitchFamily="49" charset="-122"/>
              </a:rPr>
              <a:t>了解中国桥梁建设的伟大成就</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把握石拱桥的特征。</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重点</a:t>
            </a:r>
            <a:r>
              <a:rPr lang="zh-CN" altLang="en-US" sz="2800" b="1" dirty="0">
                <a:solidFill>
                  <a:srgbClr val="FF0000"/>
                </a:solidFill>
                <a:latin typeface="楷体" pitchFamily="49" charset="-122"/>
                <a:ea typeface="楷体" pitchFamily="49" charset="-122"/>
              </a:rPr>
              <a:t>）</a:t>
            </a:r>
            <a:endParaRPr lang="zh-CN" altLang="zh-CN" sz="2800" b="1" dirty="0">
              <a:solidFill>
                <a:srgbClr val="FF0000"/>
              </a:solidFill>
              <a:latin typeface="楷体" pitchFamily="49" charset="-122"/>
              <a:ea typeface="楷体" pitchFamily="49" charset="-122"/>
            </a:endParaRPr>
          </a:p>
          <a:p>
            <a:r>
              <a:rPr lang="en-US" altLang="zh-CN" sz="2800" b="1" dirty="0">
                <a:latin typeface="楷体" pitchFamily="49" charset="-122"/>
                <a:ea typeface="楷体" pitchFamily="49" charset="-122"/>
              </a:rPr>
              <a:t>3.</a:t>
            </a:r>
            <a:r>
              <a:rPr lang="zh-CN" altLang="zh-CN" sz="2800" b="1" dirty="0">
                <a:latin typeface="楷体" pitchFamily="49" charset="-122"/>
                <a:ea typeface="楷体" pitchFamily="49" charset="-122"/>
              </a:rPr>
              <a:t>品味说明文语言的准确性和严密性。掌握本文的说明顺序</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探究作者说明的技巧。</a:t>
            </a:r>
            <a:r>
              <a:rPr lang="zh-CN" altLang="en-US" sz="2800" b="1" dirty="0">
                <a:solidFill>
                  <a:srgbClr val="FF0000"/>
                </a:solidFill>
                <a:latin typeface="楷体" pitchFamily="49" charset="-122"/>
                <a:ea typeface="楷体" pitchFamily="49" charset="-122"/>
              </a:rPr>
              <a:t>（难点）</a:t>
            </a:r>
            <a:endParaRPr lang="zh-CN" altLang="zh-CN" sz="2800" b="1" dirty="0">
              <a:solidFill>
                <a:srgbClr val="FF0000"/>
              </a:solidFill>
              <a:latin typeface="楷体" pitchFamily="49" charset="-122"/>
              <a:ea typeface="楷体" pitchFamily="49" charset="-122"/>
            </a:endParaRPr>
          </a:p>
          <a:p>
            <a:r>
              <a:rPr lang="en-US" altLang="zh-CN" sz="2800" b="1" dirty="0">
                <a:latin typeface="楷体" pitchFamily="49" charset="-122"/>
                <a:ea typeface="楷体" pitchFamily="49" charset="-122"/>
              </a:rPr>
              <a:t>4.</a:t>
            </a:r>
            <a:r>
              <a:rPr lang="zh-CN" altLang="zh-CN" sz="2800" b="1" dirty="0">
                <a:latin typeface="楷体" pitchFamily="49" charset="-122"/>
                <a:ea typeface="楷体" pitchFamily="49" charset="-122"/>
              </a:rPr>
              <a:t>了解中国石拱桥的光辉成就</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认识劳动人民的聪明才智</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激发爱国热情。</a:t>
            </a:r>
            <a:r>
              <a:rPr lang="zh-CN" altLang="en-US" sz="2800" b="1" dirty="0">
                <a:solidFill>
                  <a:srgbClr val="FF0000"/>
                </a:solidFill>
                <a:latin typeface="楷体" pitchFamily="49" charset="-122"/>
                <a:ea typeface="楷体" pitchFamily="49" charset="-122"/>
              </a:rPr>
              <a:t>（素养）</a:t>
            </a:r>
            <a:endParaRPr lang="en-US" altLang="zh-CN" sz="2800" b="1" dirty="0">
              <a:solidFill>
                <a:srgbClr val="FF0000"/>
              </a:solidFill>
              <a:latin typeface="楷体" pitchFamily="49" charset="-122"/>
              <a:ea typeface="楷体" pitchFamily="49" charset="-122"/>
            </a:endParaRPr>
          </a:p>
        </p:txBody>
      </p:sp>
      <p:grpSp>
        <p:nvGrpSpPr>
          <p:cNvPr id="10" name="组合 5"/>
          <p:cNvGrpSpPr>
            <a:grpSpLocks/>
          </p:cNvGrpSpPr>
          <p:nvPr/>
        </p:nvGrpSpPr>
        <p:grpSpPr bwMode="auto">
          <a:xfrm>
            <a:off x="179388" y="123825"/>
            <a:ext cx="1630362" cy="400050"/>
            <a:chOff x="160049" y="525491"/>
            <a:chExt cx="1629583" cy="400170"/>
          </a:xfrm>
        </p:grpSpPr>
        <p:pic>
          <p:nvPicPr>
            <p:cNvPr id="12"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1"/>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solidFill>
                    <a:schemeClr val="bg1"/>
                  </a:solidFill>
                  <a:latin typeface="黑体" pitchFamily="49" charset="-122"/>
                  <a:ea typeface="黑体" pitchFamily="49" charset="-122"/>
                </a:rPr>
                <a:t>第一课时</a:t>
              </a:r>
            </a:p>
          </p:txBody>
        </p:sp>
      </p:grpSp>
      <p:grpSp>
        <p:nvGrpSpPr>
          <p:cNvPr id="14" name="组合 11"/>
          <p:cNvGrpSpPr>
            <a:grpSpLocks/>
          </p:cNvGrpSpPr>
          <p:nvPr/>
        </p:nvGrpSpPr>
        <p:grpSpPr bwMode="auto">
          <a:xfrm>
            <a:off x="-4763" y="555625"/>
            <a:ext cx="2006601" cy="523875"/>
            <a:chOff x="70" y="-63"/>
            <a:chExt cx="3161" cy="824"/>
          </a:xfrm>
        </p:grpSpPr>
        <p:sp>
          <p:nvSpPr>
            <p:cNvPr id="1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学习目标</a:t>
              </a:r>
            </a:p>
          </p:txBody>
        </p:sp>
        <p:cxnSp>
          <p:nvCxnSpPr>
            <p:cNvPr id="1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4"/>
          <p:cNvSpPr txBox="1">
            <a:spLocks noChangeArrowheads="1"/>
          </p:cNvSpPr>
          <p:nvPr/>
        </p:nvSpPr>
        <p:spPr bwMode="auto">
          <a:xfrm>
            <a:off x="450850" y="1338263"/>
            <a:ext cx="8442325"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pPr>
            <a:r>
              <a:rPr lang="zh-CN" altLang="en-US" sz="3000" b="1" dirty="0">
                <a:solidFill>
                  <a:srgbClr val="000000"/>
                </a:solidFill>
                <a:latin typeface="楷体" pitchFamily="49" charset="-122"/>
                <a:ea typeface="楷体" pitchFamily="49" charset="-122"/>
              </a:rPr>
              <a:t>    上课节我们了解了中国石拱桥，认识了赵州桥和卢沟桥。这节课，让我们进一步了解中国石拱桥的发展。</a:t>
            </a:r>
          </a:p>
        </p:txBody>
      </p:sp>
      <p:grpSp>
        <p:nvGrpSpPr>
          <p:cNvPr id="6" name="组合 5"/>
          <p:cNvGrpSpPr>
            <a:grpSpLocks/>
          </p:cNvGrpSpPr>
          <p:nvPr/>
        </p:nvGrpSpPr>
        <p:grpSpPr bwMode="auto">
          <a:xfrm>
            <a:off x="179388" y="123825"/>
            <a:ext cx="1630362" cy="400050"/>
            <a:chOff x="160049" y="525491"/>
            <a:chExt cx="1629583" cy="400170"/>
          </a:xfrm>
        </p:grpSpPr>
        <p:pic>
          <p:nvPicPr>
            <p:cNvPr id="7"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0049" y="536607"/>
              <a:ext cx="1629583" cy="3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11"/>
            <p:cNvSpPr txBox="1">
              <a:spLocks noChangeArrowheads="1"/>
            </p:cNvSpPr>
            <p:nvPr/>
          </p:nvSpPr>
          <p:spPr bwMode="auto">
            <a:xfrm>
              <a:off x="172162" y="525491"/>
              <a:ext cx="1231486"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a:solidFill>
                    <a:srgbClr val="FFFFFF"/>
                  </a:solidFill>
                  <a:latin typeface="黑体" pitchFamily="49" charset="-122"/>
                  <a:ea typeface="黑体" pitchFamily="49" charset="-122"/>
                </a:rPr>
                <a:t>第二课时</a:t>
              </a:r>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
          <p:cNvSpPr txBox="1">
            <a:spLocks noChangeArrowheads="1"/>
          </p:cNvSpPr>
          <p:nvPr/>
        </p:nvSpPr>
        <p:spPr bwMode="auto">
          <a:xfrm>
            <a:off x="4946843" y="4031074"/>
            <a:ext cx="1857405" cy="523220"/>
          </a:xfrm>
          <a:prstGeom prst="rect">
            <a:avLst/>
          </a:prstGeom>
          <a:solidFill>
            <a:schemeClr val="accent5">
              <a:lumMod val="20000"/>
              <a:lumOff val="80000"/>
            </a:schemeClr>
          </a:solid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楷体" pitchFamily="49" charset="-122"/>
                <a:ea typeface="楷体" pitchFamily="49" charset="-122"/>
              </a:rPr>
              <a:t>双曲拱桥</a:t>
            </a:r>
          </a:p>
        </p:txBody>
      </p:sp>
      <p:grpSp>
        <p:nvGrpSpPr>
          <p:cNvPr id="7" name="组合 15"/>
          <p:cNvGrpSpPr>
            <a:grpSpLocks/>
          </p:cNvGrpSpPr>
          <p:nvPr/>
        </p:nvGrpSpPr>
        <p:grpSpPr bwMode="auto">
          <a:xfrm>
            <a:off x="44450" y="-39688"/>
            <a:ext cx="2006600" cy="522288"/>
            <a:chOff x="70" y="-63"/>
            <a:chExt cx="3160" cy="824"/>
          </a:xfrm>
        </p:grpSpPr>
        <p:sp>
          <p:nvSpPr>
            <p:cNvPr id="8"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精读细研</a:t>
              </a:r>
            </a:p>
          </p:txBody>
        </p:sp>
        <p:cxnSp>
          <p:nvCxnSpPr>
            <p:cNvPr id="9"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521045" y="699542"/>
            <a:ext cx="8101910" cy="523220"/>
          </a:xfrm>
          <a:prstGeom prst="rect">
            <a:avLst/>
          </a:prstGeom>
        </p:spPr>
        <p:txBody>
          <a:bodyPr wrap="square">
            <a:spAutoFit/>
          </a:bodyPr>
          <a:lstStyle/>
          <a:p>
            <a:pPr lvl="0" algn="ctr"/>
            <a:r>
              <a:rPr lang="zh-CN" altLang="en-US" sz="2800" b="1" dirty="0">
                <a:solidFill>
                  <a:prstClr val="black"/>
                </a:solidFill>
              </a:rPr>
              <a:t>我国古代石拱桥为什么能够取得如此辉煌的成就？</a:t>
            </a:r>
            <a:endParaRPr lang="en-US" altLang="zh-CN" sz="2800" b="1" dirty="0">
              <a:solidFill>
                <a:prstClr val="black"/>
              </a:solidFill>
            </a:endParaRPr>
          </a:p>
        </p:txBody>
      </p:sp>
      <p:sp>
        <p:nvSpPr>
          <p:cNvPr id="3" name="矩形 2"/>
          <p:cNvSpPr/>
          <p:nvPr/>
        </p:nvSpPr>
        <p:spPr>
          <a:xfrm>
            <a:off x="696352" y="1546795"/>
            <a:ext cx="1643400" cy="954107"/>
          </a:xfrm>
          <a:prstGeom prst="rect">
            <a:avLst/>
          </a:prstGeom>
          <a:solidFill>
            <a:schemeClr val="accent2">
              <a:lumMod val="40000"/>
              <a:lumOff val="60000"/>
            </a:schemeClr>
          </a:solidFill>
        </p:spPr>
        <p:txBody>
          <a:bodyPr wrap="square">
            <a:spAutoFit/>
          </a:bodyPr>
          <a:lstStyle/>
          <a:p>
            <a:pPr lvl="0" algn="ctr"/>
            <a:r>
              <a:rPr lang="zh-CN" altLang="en-US" sz="2800" b="1" dirty="0">
                <a:latin typeface="楷体" pitchFamily="49" charset="-122"/>
                <a:ea typeface="楷体" pitchFamily="49" charset="-122"/>
              </a:rPr>
              <a:t>劳动人民的智慧</a:t>
            </a:r>
            <a:endParaRPr lang="en-US" altLang="zh-CN" sz="2800" b="1" dirty="0">
              <a:latin typeface="楷体" pitchFamily="49" charset="-122"/>
              <a:ea typeface="楷体" pitchFamily="49" charset="-122"/>
            </a:endParaRPr>
          </a:p>
        </p:txBody>
      </p:sp>
      <p:sp>
        <p:nvSpPr>
          <p:cNvPr id="4" name="矩形 3"/>
          <p:cNvSpPr/>
          <p:nvPr/>
        </p:nvSpPr>
        <p:spPr>
          <a:xfrm>
            <a:off x="2987824" y="1546795"/>
            <a:ext cx="2448272" cy="1384995"/>
          </a:xfrm>
          <a:prstGeom prst="rect">
            <a:avLst/>
          </a:prstGeom>
          <a:solidFill>
            <a:schemeClr val="accent5">
              <a:lumMod val="20000"/>
              <a:lumOff val="80000"/>
            </a:schemeClr>
          </a:solidFill>
        </p:spPr>
        <p:txBody>
          <a:bodyPr wrap="square">
            <a:spAutoFit/>
          </a:bodyPr>
          <a:lstStyle/>
          <a:p>
            <a:pPr lvl="0" algn="ctr"/>
            <a:r>
              <a:rPr lang="zh-CN" altLang="en-US" sz="2800" b="1" dirty="0">
                <a:latin typeface="楷体" pitchFamily="49" charset="-122"/>
                <a:ea typeface="楷体" pitchFamily="49" charset="-122"/>
              </a:rPr>
              <a:t>用料省、结构巧、强度高的优良传统</a:t>
            </a:r>
            <a:endParaRPr lang="en-US" altLang="zh-CN" sz="2800" b="1" dirty="0">
              <a:latin typeface="楷体" pitchFamily="49" charset="-122"/>
              <a:ea typeface="楷体" pitchFamily="49" charset="-122"/>
            </a:endParaRPr>
          </a:p>
        </p:txBody>
      </p:sp>
      <p:sp>
        <p:nvSpPr>
          <p:cNvPr id="11" name="矩形 10"/>
          <p:cNvSpPr/>
          <p:nvPr/>
        </p:nvSpPr>
        <p:spPr>
          <a:xfrm>
            <a:off x="6084168" y="1546795"/>
            <a:ext cx="2448272" cy="954107"/>
          </a:xfrm>
          <a:prstGeom prst="rect">
            <a:avLst/>
          </a:prstGeom>
          <a:solidFill>
            <a:schemeClr val="accent6">
              <a:lumMod val="20000"/>
              <a:lumOff val="80000"/>
            </a:schemeClr>
          </a:solidFill>
        </p:spPr>
        <p:txBody>
          <a:bodyPr wrap="square">
            <a:spAutoFit/>
          </a:bodyPr>
          <a:lstStyle/>
          <a:p>
            <a:pPr lvl="0"/>
            <a:r>
              <a:rPr lang="zh-CN" altLang="en-US" sz="2800" b="1" dirty="0">
                <a:latin typeface="楷体" pitchFamily="49" charset="-122"/>
                <a:ea typeface="楷体" pitchFamily="49" charset="-122"/>
              </a:rPr>
              <a:t>富有各种石料</a:t>
            </a:r>
            <a:endParaRPr lang="en-US" altLang="zh-CN" sz="2800" b="1" dirty="0">
              <a:latin typeface="楷体" pitchFamily="49" charset="-122"/>
              <a:ea typeface="楷体" pitchFamily="49" charset="-122"/>
            </a:endParaRPr>
          </a:p>
          <a:p>
            <a:pPr lvl="0" algn="ctr"/>
            <a:r>
              <a:rPr lang="zh-CN" altLang="en-US" sz="2800" b="1" dirty="0">
                <a:latin typeface="楷体" pitchFamily="49" charset="-122"/>
                <a:ea typeface="楷体" pitchFamily="49" charset="-122"/>
              </a:rPr>
              <a:t>就地取材</a:t>
            </a:r>
            <a:endParaRPr lang="en-US" altLang="zh-CN" sz="2800" b="1" dirty="0"/>
          </a:p>
        </p:txBody>
      </p:sp>
      <p:sp>
        <p:nvSpPr>
          <p:cNvPr id="12" name="矩形 11"/>
          <p:cNvSpPr/>
          <p:nvPr/>
        </p:nvSpPr>
        <p:spPr>
          <a:xfrm>
            <a:off x="521045" y="3291830"/>
            <a:ext cx="8011395" cy="523220"/>
          </a:xfrm>
          <a:prstGeom prst="rect">
            <a:avLst/>
          </a:prstGeom>
        </p:spPr>
        <p:txBody>
          <a:bodyPr wrap="square">
            <a:spAutoFit/>
          </a:bodyPr>
          <a:lstStyle/>
          <a:p>
            <a:pPr lvl="0"/>
            <a:r>
              <a:rPr lang="zh-CN" altLang="en-US" sz="2800" b="1" dirty="0">
                <a:solidFill>
                  <a:prstClr val="black"/>
                </a:solidFill>
              </a:rPr>
              <a:t>新中国成立后，我国拱桥有哪些新的发展？</a:t>
            </a:r>
            <a:endParaRPr lang="en-US" altLang="zh-CN" sz="2800" b="1" dirty="0">
              <a:solidFill>
                <a:prstClr val="black"/>
              </a:solidFill>
            </a:endParaRPr>
          </a:p>
        </p:txBody>
      </p:sp>
      <p:sp>
        <p:nvSpPr>
          <p:cNvPr id="13" name="矩形 12"/>
          <p:cNvSpPr/>
          <p:nvPr/>
        </p:nvSpPr>
        <p:spPr>
          <a:xfrm>
            <a:off x="2000401" y="4031074"/>
            <a:ext cx="1627369" cy="523220"/>
          </a:xfrm>
          <a:prstGeom prst="rect">
            <a:avLst/>
          </a:prstGeom>
          <a:solidFill>
            <a:schemeClr val="accent2">
              <a:lumMod val="40000"/>
              <a:lumOff val="60000"/>
            </a:schemeClr>
          </a:solidFill>
        </p:spPr>
        <p:txBody>
          <a:bodyPr wrap="none">
            <a:spAutoFit/>
          </a:bodyPr>
          <a:lstStyle/>
          <a:p>
            <a:pPr lvl="0"/>
            <a:r>
              <a:rPr lang="zh-CN" altLang="en-US" sz="2800" b="1" dirty="0">
                <a:latin typeface="楷体" pitchFamily="49" charset="-122"/>
                <a:ea typeface="楷体" pitchFamily="49" charset="-122"/>
              </a:rPr>
              <a:t>长虹大桥</a:t>
            </a:r>
            <a:endParaRPr lang="en-US" altLang="zh-CN" sz="2800" b="1" dirty="0">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8914"/>
                                        </p:tgtEl>
                                        <p:attrNameLst>
                                          <p:attrName>style.visibility</p:attrName>
                                        </p:attrNameLst>
                                      </p:cBhvr>
                                      <p:to>
                                        <p:strVal val="visible"/>
                                      </p:to>
                                    </p:set>
                                    <p:animEffect transition="in" filter="randombar(horizontal)">
                                      <p:cBhvr>
                                        <p:cTn id="32"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P spid="3" grpId="0" animBg="1"/>
      <p:bldP spid="4" grpId="0" animBg="1"/>
      <p:bldP spid="11" grpId="0" animBg="1"/>
      <p:bldP spid="12" grpId="0"/>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7"/>
          <p:cNvGrpSpPr>
            <a:grpSpLocks/>
          </p:cNvGrpSpPr>
          <p:nvPr/>
        </p:nvGrpSpPr>
        <p:grpSpPr bwMode="auto">
          <a:xfrm>
            <a:off x="28575" y="-3175"/>
            <a:ext cx="2006600" cy="522288"/>
            <a:chOff x="70" y="-63"/>
            <a:chExt cx="3160" cy="822"/>
          </a:xfrm>
        </p:grpSpPr>
        <p:sp>
          <p:nvSpPr>
            <p:cNvPr id="8"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1" name="组合 7"/>
          <p:cNvGrpSpPr>
            <a:grpSpLocks/>
          </p:cNvGrpSpPr>
          <p:nvPr/>
        </p:nvGrpSpPr>
        <p:grpSpPr bwMode="auto">
          <a:xfrm>
            <a:off x="755650" y="1117600"/>
            <a:ext cx="7986713" cy="2462213"/>
            <a:chOff x="827088" y="685800"/>
            <a:chExt cx="7986712" cy="2462213"/>
          </a:xfrm>
        </p:grpSpPr>
        <p:pic>
          <p:nvPicPr>
            <p:cNvPr id="1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56527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圆角矩形 1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5100" y="685800"/>
              <a:ext cx="7378700" cy="152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4"/>
            <p:cNvSpPr>
              <a:spLocks noChangeArrowheads="1"/>
            </p:cNvSpPr>
            <p:nvPr/>
          </p:nvSpPr>
          <p:spPr bwMode="auto">
            <a:xfrm>
              <a:off x="2324894" y="843558"/>
              <a:ext cx="612068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20000"/>
                </a:lnSpc>
              </a:pPr>
              <a:r>
                <a:rPr lang="zh-CN" altLang="en-US" sz="2800" dirty="0">
                  <a:solidFill>
                    <a:srgbClr val="A96A00"/>
                  </a:solidFill>
                  <a:latin typeface="黑体" pitchFamily="49" charset="-122"/>
                  <a:ea typeface="黑体" pitchFamily="49" charset="-122"/>
                </a:rPr>
                <a:t>    读课文，体会说明文语言的准确、严谨。</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7"/>
          <p:cNvGrpSpPr>
            <a:grpSpLocks/>
          </p:cNvGrpSpPr>
          <p:nvPr/>
        </p:nvGrpSpPr>
        <p:grpSpPr bwMode="auto">
          <a:xfrm>
            <a:off x="28575" y="-3175"/>
            <a:ext cx="2006600" cy="522288"/>
            <a:chOff x="70" y="-63"/>
            <a:chExt cx="3160" cy="822"/>
          </a:xfrm>
        </p:grpSpPr>
        <p:sp>
          <p:nvSpPr>
            <p:cNvPr id="1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12"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2"/>
          <p:cNvSpPr>
            <a:spLocks noChangeArrowheads="1"/>
          </p:cNvSpPr>
          <p:nvPr/>
        </p:nvSpPr>
        <p:spPr bwMode="auto">
          <a:xfrm>
            <a:off x="512100" y="1131590"/>
            <a:ext cx="811980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水经注</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里提到的“旅人桥”，</a:t>
            </a:r>
            <a:r>
              <a:rPr lang="zh-CN" altLang="en-US" sz="2800" b="1" u="sng" dirty="0">
                <a:solidFill>
                  <a:srgbClr val="FF0000"/>
                </a:solidFill>
                <a:latin typeface="楷体" pitchFamily="49" charset="-122"/>
                <a:ea typeface="楷体" pitchFamily="49" charset="-122"/>
              </a:rPr>
              <a:t>大约</a:t>
            </a:r>
            <a:r>
              <a:rPr lang="zh-CN" altLang="en-US" sz="2800" b="1" dirty="0">
                <a:latin typeface="楷体" pitchFamily="49" charset="-122"/>
                <a:ea typeface="楷体" pitchFamily="49" charset="-122"/>
              </a:rPr>
              <a:t>建成于公元</a:t>
            </a:r>
            <a:r>
              <a:rPr lang="en-US" altLang="zh-CN" sz="2800" b="1" dirty="0">
                <a:latin typeface="楷体" pitchFamily="49" charset="-122"/>
                <a:ea typeface="楷体" pitchFamily="49" charset="-122"/>
              </a:rPr>
              <a:t>282</a:t>
            </a:r>
            <a:r>
              <a:rPr lang="zh-CN" altLang="en-US" sz="2800" b="1" dirty="0">
                <a:latin typeface="楷体" pitchFamily="49" charset="-122"/>
                <a:ea typeface="楷体" pitchFamily="49" charset="-122"/>
              </a:rPr>
              <a:t>年，</a:t>
            </a:r>
            <a:r>
              <a:rPr lang="zh-CN" altLang="en-US" sz="2800" b="1" u="sng" dirty="0">
                <a:solidFill>
                  <a:srgbClr val="FF0000"/>
                </a:solidFill>
                <a:latin typeface="楷体" pitchFamily="49" charset="-122"/>
                <a:ea typeface="楷体" pitchFamily="49" charset="-122"/>
              </a:rPr>
              <a:t>可能</a:t>
            </a:r>
            <a:r>
              <a:rPr lang="zh-CN" altLang="en-US" sz="2800" b="1" dirty="0">
                <a:latin typeface="楷体" pitchFamily="49" charset="-122"/>
                <a:ea typeface="楷体" pitchFamily="49" charset="-122"/>
              </a:rPr>
              <a:t>是</a:t>
            </a:r>
            <a:r>
              <a:rPr lang="zh-CN" altLang="en-US" sz="2800" b="1" u="sng" dirty="0">
                <a:solidFill>
                  <a:srgbClr val="FF0000"/>
                </a:solidFill>
                <a:latin typeface="楷体" pitchFamily="49" charset="-122"/>
                <a:ea typeface="楷体" pitchFamily="49" charset="-122"/>
              </a:rPr>
              <a:t>有记载的</a:t>
            </a:r>
            <a:r>
              <a:rPr lang="zh-CN" altLang="en-US" sz="2800" b="1" dirty="0">
                <a:latin typeface="楷体" pitchFamily="49" charset="-122"/>
                <a:ea typeface="楷体" pitchFamily="49" charset="-122"/>
              </a:rPr>
              <a:t>最早的石拱桥了。</a:t>
            </a:r>
          </a:p>
        </p:txBody>
      </p:sp>
      <p:sp>
        <p:nvSpPr>
          <p:cNvPr id="15" name="圆角矩形标注 14">
            <a:extLst/>
          </p:cNvPr>
          <p:cNvSpPr/>
          <p:nvPr/>
        </p:nvSpPr>
        <p:spPr>
          <a:xfrm>
            <a:off x="512100" y="2547367"/>
            <a:ext cx="8119801"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“大约”“可能”都表示不确定，“有记载的”指出后面判断的根据，更增强了准确性。</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 name="矩形 2"/>
          <p:cNvSpPr>
            <a:spLocks noChangeArrowheads="1"/>
          </p:cNvSpPr>
          <p:nvPr/>
        </p:nvSpPr>
        <p:spPr bwMode="auto">
          <a:xfrm>
            <a:off x="512100" y="1131590"/>
            <a:ext cx="811980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全桥只有一个大拱，长达</a:t>
            </a:r>
            <a:r>
              <a:rPr lang="en-US" altLang="zh-CN" sz="2800" b="1" dirty="0">
                <a:latin typeface="楷体" pitchFamily="49" charset="-122"/>
                <a:ea typeface="楷体" pitchFamily="49" charset="-122"/>
              </a:rPr>
              <a:t>37.4</a:t>
            </a:r>
            <a:r>
              <a:rPr lang="zh-CN" altLang="en-US" sz="2800" b="1" dirty="0">
                <a:latin typeface="楷体" pitchFamily="49" charset="-122"/>
                <a:ea typeface="楷体" pitchFamily="49" charset="-122"/>
              </a:rPr>
              <a:t>米，</a:t>
            </a:r>
            <a:r>
              <a:rPr lang="zh-CN" altLang="en-US" sz="2800" b="1" u="sng" dirty="0">
                <a:solidFill>
                  <a:srgbClr val="FF0000"/>
                </a:solidFill>
                <a:latin typeface="楷体" pitchFamily="49" charset="-122"/>
                <a:ea typeface="楷体" pitchFamily="49" charset="-122"/>
              </a:rPr>
              <a:t>在当时</a:t>
            </a:r>
            <a:r>
              <a:rPr lang="zh-CN" altLang="en-US" sz="2800" b="1" u="sng" dirty="0">
                <a:solidFill>
                  <a:srgbClr val="0000FF"/>
                </a:solidFill>
                <a:latin typeface="楷体" pitchFamily="49" charset="-122"/>
                <a:ea typeface="楷体" pitchFamily="49" charset="-122"/>
              </a:rPr>
              <a:t>可算是</a:t>
            </a:r>
            <a:r>
              <a:rPr lang="zh-CN" altLang="en-US" sz="2800" b="1" dirty="0">
                <a:latin typeface="楷体" pitchFamily="49" charset="-122"/>
                <a:ea typeface="楷体" pitchFamily="49" charset="-122"/>
              </a:rPr>
              <a:t>世界上最长的石拱。</a:t>
            </a:r>
          </a:p>
        </p:txBody>
      </p:sp>
      <p:sp>
        <p:nvSpPr>
          <p:cNvPr id="13" name="圆角矩形标注 12">
            <a:extLst/>
          </p:cNvPr>
          <p:cNvSpPr/>
          <p:nvPr/>
        </p:nvSpPr>
        <p:spPr>
          <a:xfrm>
            <a:off x="512100" y="2547367"/>
            <a:ext cx="8119801"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“在当时”是从时间上限定，“可算是”是从程度上限定，这样才更符合实际情况。</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 name="矩形 2"/>
          <p:cNvSpPr>
            <a:spLocks noChangeArrowheads="1"/>
          </p:cNvSpPr>
          <p:nvPr/>
        </p:nvSpPr>
        <p:spPr bwMode="auto">
          <a:xfrm>
            <a:off x="512100" y="924521"/>
            <a:ext cx="811980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a:latin typeface="楷体" pitchFamily="49" charset="-122"/>
                <a:ea typeface="楷体" pitchFamily="49" charset="-122"/>
              </a:rPr>
              <a:t>    永定河上的卢沟桥，修建于公元</a:t>
            </a:r>
            <a:r>
              <a:rPr lang="en-US" altLang="zh-CN" sz="2800" b="1" dirty="0">
                <a:latin typeface="楷体" pitchFamily="49" charset="-122"/>
                <a:ea typeface="楷体" pitchFamily="49" charset="-122"/>
              </a:rPr>
              <a:t>1189</a:t>
            </a:r>
            <a:r>
              <a:rPr lang="zh-CN" altLang="en-US" sz="2800" b="1" dirty="0">
                <a:latin typeface="楷体" pitchFamily="49" charset="-122"/>
                <a:ea typeface="楷体" pitchFamily="49" charset="-122"/>
              </a:rPr>
              <a:t>到</a:t>
            </a:r>
            <a:r>
              <a:rPr lang="en-US" altLang="zh-CN" sz="2800" b="1" dirty="0">
                <a:latin typeface="楷体" pitchFamily="49" charset="-122"/>
                <a:ea typeface="楷体" pitchFamily="49" charset="-122"/>
              </a:rPr>
              <a:t>1192</a:t>
            </a:r>
            <a:r>
              <a:rPr lang="zh-CN" altLang="en-US" sz="2800" b="1" dirty="0">
                <a:latin typeface="楷体" pitchFamily="49" charset="-122"/>
                <a:ea typeface="楷体" pitchFamily="49" charset="-122"/>
              </a:rPr>
              <a:t>年间。桥长</a:t>
            </a:r>
            <a:r>
              <a:rPr lang="en-US" altLang="zh-CN" sz="2800" b="1" u="sng" dirty="0">
                <a:solidFill>
                  <a:srgbClr val="FF0000"/>
                </a:solidFill>
                <a:latin typeface="楷体" pitchFamily="49" charset="-122"/>
                <a:ea typeface="楷体" pitchFamily="49" charset="-122"/>
              </a:rPr>
              <a:t>265</a:t>
            </a:r>
            <a:r>
              <a:rPr lang="zh-CN" altLang="en-US" sz="2800" b="1" dirty="0">
                <a:latin typeface="楷体" pitchFamily="49" charset="-122"/>
                <a:ea typeface="楷体" pitchFamily="49" charset="-122"/>
              </a:rPr>
              <a:t>米，由</a:t>
            </a:r>
            <a:r>
              <a:rPr lang="en-US" altLang="zh-CN" sz="2800" b="1" u="sng" dirty="0">
                <a:solidFill>
                  <a:srgbClr val="FF0000"/>
                </a:solidFill>
                <a:latin typeface="楷体" pitchFamily="49" charset="-122"/>
                <a:ea typeface="楷体" pitchFamily="49" charset="-122"/>
              </a:rPr>
              <a:t>11</a:t>
            </a:r>
            <a:r>
              <a:rPr lang="zh-CN" altLang="en-US" sz="2800" b="1" dirty="0">
                <a:latin typeface="楷体" pitchFamily="49" charset="-122"/>
                <a:ea typeface="楷体" pitchFamily="49" charset="-122"/>
              </a:rPr>
              <a:t>个半圆形的石拱组成，每个石拱长度不一，自</a:t>
            </a:r>
            <a:r>
              <a:rPr lang="en-US" altLang="zh-CN" sz="2800" b="1" u="sng" dirty="0">
                <a:solidFill>
                  <a:srgbClr val="FF0000"/>
                </a:solidFill>
                <a:latin typeface="楷体" pitchFamily="49" charset="-122"/>
                <a:ea typeface="楷体" pitchFamily="49" charset="-122"/>
              </a:rPr>
              <a:t>16</a:t>
            </a:r>
            <a:r>
              <a:rPr lang="zh-CN" altLang="en-US" sz="2800" b="1" dirty="0">
                <a:latin typeface="楷体" pitchFamily="49" charset="-122"/>
                <a:ea typeface="楷体" pitchFamily="49" charset="-122"/>
              </a:rPr>
              <a:t>米到</a:t>
            </a:r>
            <a:r>
              <a:rPr lang="en-US" altLang="zh-CN" sz="2800" b="1" u="sng" dirty="0">
                <a:solidFill>
                  <a:srgbClr val="FF0000"/>
                </a:solidFill>
                <a:latin typeface="楷体" pitchFamily="49" charset="-122"/>
                <a:ea typeface="楷体" pitchFamily="49" charset="-122"/>
              </a:rPr>
              <a:t>21.6</a:t>
            </a:r>
            <a:r>
              <a:rPr lang="zh-CN" altLang="en-US" sz="2800" b="1" dirty="0">
                <a:latin typeface="楷体" pitchFamily="49" charset="-122"/>
                <a:ea typeface="楷体" pitchFamily="49" charset="-122"/>
              </a:rPr>
              <a:t>米。桥宽</a:t>
            </a:r>
            <a:r>
              <a:rPr lang="zh-CN" altLang="en-US" sz="2800" b="1" u="sng" dirty="0">
                <a:solidFill>
                  <a:srgbClr val="FF0000"/>
                </a:solidFill>
                <a:latin typeface="楷体" pitchFamily="49" charset="-122"/>
                <a:ea typeface="楷体" pitchFamily="49" charset="-122"/>
              </a:rPr>
              <a:t>约</a:t>
            </a:r>
            <a:r>
              <a:rPr lang="en-US" altLang="zh-CN" sz="2800" b="1" u="sng" dirty="0">
                <a:solidFill>
                  <a:srgbClr val="0000FF"/>
                </a:solidFill>
                <a:latin typeface="楷体" pitchFamily="49" charset="-122"/>
                <a:ea typeface="楷体" pitchFamily="49" charset="-122"/>
              </a:rPr>
              <a:t>8</a:t>
            </a:r>
            <a:r>
              <a:rPr lang="zh-CN" altLang="en-US" sz="2800" b="1" dirty="0">
                <a:latin typeface="楷体" pitchFamily="49" charset="-122"/>
                <a:ea typeface="楷体" pitchFamily="49" charset="-122"/>
              </a:rPr>
              <a:t>米，桥面平坦，几乎与河面平行。</a:t>
            </a:r>
          </a:p>
        </p:txBody>
      </p:sp>
      <p:sp>
        <p:nvSpPr>
          <p:cNvPr id="13" name="圆角矩形标注 12">
            <a:extLst/>
          </p:cNvPr>
          <p:cNvSpPr/>
          <p:nvPr/>
        </p:nvSpPr>
        <p:spPr>
          <a:xfrm>
            <a:off x="512100" y="3012753"/>
            <a:ext cx="8119801" cy="1008682"/>
          </a:xfrm>
          <a:prstGeom prst="wedgeRoundRectCallout">
            <a:avLst>
              <a:gd name="adj1" fmla="val 45"/>
              <a:gd name="adj2" fmla="val -4892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zh-CN" altLang="en-US" sz="2200" dirty="0">
                <a:solidFill>
                  <a:srgbClr val="0000FF"/>
                </a:solidFill>
                <a:latin typeface="黑体" pitchFamily="49" charset="-122"/>
                <a:ea typeface="黑体" pitchFamily="49" charset="-122"/>
              </a:rPr>
              <a:t>    数字具体，实事求是，该用“约”限制时，绝不“故作准确”；“几乎”强调了桥面与河面并非完全平行。</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374650" y="609600"/>
            <a:ext cx="8394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宋体" pitchFamily="2" charset="-122"/>
              </a:rPr>
              <a:t>    赵州桥和卢沟桥都是中国石拱桥的杰作，为什么要先说赵州桥，再说卢沟桥？能不能先说卢沟桥？</a:t>
            </a:r>
          </a:p>
        </p:txBody>
      </p:sp>
      <p:sp>
        <p:nvSpPr>
          <p:cNvPr id="3" name="矩形 2"/>
          <p:cNvSpPr>
            <a:spLocks noChangeArrowheads="1"/>
          </p:cNvSpPr>
          <p:nvPr/>
        </p:nvSpPr>
        <p:spPr bwMode="auto">
          <a:xfrm>
            <a:off x="427038" y="1714500"/>
            <a:ext cx="8289925"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zh-CN" altLang="en-US" sz="2800" b="1" dirty="0">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从时间上说</a:t>
            </a:r>
            <a:r>
              <a:rPr lang="zh-CN" altLang="en-US" sz="2800" b="1" dirty="0">
                <a:latin typeface="楷体" pitchFamily="49" charset="-122"/>
                <a:ea typeface="楷体" pitchFamily="49" charset="-122"/>
              </a:rPr>
              <a:t>，赵州桥是“世界著名的古代石拱桥”，其修建年代比卢沟桥早。</a:t>
            </a:r>
            <a:endParaRPr lang="en-US" altLang="zh-CN" sz="2800" b="1" dirty="0">
              <a:latin typeface="楷体" pitchFamily="49" charset="-122"/>
              <a:ea typeface="楷体" pitchFamily="49" charset="-122"/>
            </a:endParaRPr>
          </a:p>
          <a:p>
            <a:pPr eaLnBrk="1" hangingPunct="1">
              <a:lnSpc>
                <a:spcPct val="120000"/>
              </a:lnSpc>
            </a:pPr>
            <a:r>
              <a:rPr lang="en-US" altLang="zh-CN" sz="2800" b="1" dirty="0">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从形式上说</a:t>
            </a:r>
            <a:r>
              <a:rPr lang="zh-CN" altLang="en-US" sz="2800" b="1" dirty="0">
                <a:latin typeface="楷体" pitchFamily="49" charset="-122"/>
                <a:ea typeface="楷体" pitchFamily="49" charset="-122"/>
              </a:rPr>
              <a:t>，赵州桥是独拱石桥，只有一个大拱，结构较简单；卢沟桥是联拱石桥，由</a:t>
            </a:r>
            <a:r>
              <a:rPr lang="en-US" altLang="zh-CN" sz="2800" b="1" dirty="0">
                <a:latin typeface="楷体" pitchFamily="49" charset="-122"/>
                <a:ea typeface="楷体" pitchFamily="49" charset="-122"/>
              </a:rPr>
              <a:t>11</a:t>
            </a:r>
            <a:r>
              <a:rPr lang="zh-CN" altLang="en-US" sz="2800" b="1" dirty="0">
                <a:latin typeface="楷体" pitchFamily="49" charset="-122"/>
                <a:ea typeface="楷体" pitchFamily="49" charset="-122"/>
              </a:rPr>
              <a:t>个半圆形的石拱组成，结构较为复杂。这样介绍符合由简到繁的认知规律。</a:t>
            </a:r>
          </a:p>
        </p:txBody>
      </p:sp>
      <p:grpSp>
        <p:nvGrpSpPr>
          <p:cNvPr id="8" name="组合 7"/>
          <p:cNvGrpSpPr>
            <a:grpSpLocks/>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文本框 99"/>
          <p:cNvSpPr txBox="1">
            <a:spLocks noChangeArrowheads="1"/>
          </p:cNvSpPr>
          <p:nvPr/>
        </p:nvSpPr>
        <p:spPr bwMode="auto">
          <a:xfrm>
            <a:off x="561975" y="843558"/>
            <a:ext cx="81676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b="1" dirty="0">
                <a:latin typeface="宋体" pitchFamily="2" charset="-122"/>
              </a:rPr>
              <a:t>    </a:t>
            </a:r>
            <a:r>
              <a:rPr lang="zh-CN" altLang="zh-CN" sz="2800" b="1" dirty="0">
                <a:latin typeface="宋体" pitchFamily="2" charset="-122"/>
              </a:rPr>
              <a:t>本文主要写中国石拱桥的特征</a:t>
            </a:r>
            <a:r>
              <a:rPr lang="zh-CN" altLang="en-US" sz="2800" b="1" dirty="0">
                <a:latin typeface="宋体" pitchFamily="2" charset="-122"/>
              </a:rPr>
              <a:t>，</a:t>
            </a:r>
            <a:r>
              <a:rPr lang="zh-CN" altLang="zh-CN" sz="2800" b="1" dirty="0">
                <a:latin typeface="宋体" pitchFamily="2" charset="-122"/>
              </a:rPr>
              <a:t>可结尾却写了我国石拱桥取得成就的原因和中华人民共和国成立后兴建的各种桥梁。</a:t>
            </a:r>
            <a:r>
              <a:rPr lang="zh-CN" altLang="en-US" sz="2800" b="1" dirty="0">
                <a:latin typeface="宋体" pitchFamily="2" charset="-122"/>
              </a:rPr>
              <a:t>作者为什么要这样写？</a:t>
            </a:r>
            <a:endParaRPr lang="en-US" altLang="en-US" sz="2800" b="1" dirty="0">
              <a:latin typeface="宋体" pitchFamily="2" charset="-122"/>
            </a:endParaRPr>
          </a:p>
        </p:txBody>
      </p:sp>
      <p:sp>
        <p:nvSpPr>
          <p:cNvPr id="2" name="文本框 1"/>
          <p:cNvSpPr txBox="1">
            <a:spLocks noChangeArrowheads="1"/>
          </p:cNvSpPr>
          <p:nvPr/>
        </p:nvSpPr>
        <p:spPr bwMode="auto">
          <a:xfrm>
            <a:off x="620713" y="2524721"/>
            <a:ext cx="81089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楷体" pitchFamily="49" charset="-122"/>
                <a:ea typeface="楷体" pitchFamily="49" charset="-122"/>
              </a:rPr>
              <a:t>    文中充满了对</a:t>
            </a:r>
            <a:r>
              <a:rPr lang="zh-CN" altLang="en-US" sz="2800" b="1" dirty="0">
                <a:solidFill>
                  <a:srgbClr val="FF0000"/>
                </a:solidFill>
                <a:latin typeface="楷体" pitchFamily="49" charset="-122"/>
                <a:ea typeface="楷体" pitchFamily="49" charset="-122"/>
              </a:rPr>
              <a:t>古代劳动人民</a:t>
            </a:r>
            <a:r>
              <a:rPr lang="zh-CN" altLang="en-US" sz="2800" b="1" dirty="0">
                <a:latin typeface="楷体" pitchFamily="49" charset="-122"/>
                <a:ea typeface="楷体" pitchFamily="49" charset="-122"/>
              </a:rPr>
              <a:t>的勤劳与智慧的深深敬佩之情，以及对</a:t>
            </a:r>
            <a:r>
              <a:rPr lang="zh-CN" altLang="en-US" sz="2800" b="1" dirty="0">
                <a:solidFill>
                  <a:srgbClr val="FF0000"/>
                </a:solidFill>
                <a:latin typeface="楷体" pitchFamily="49" charset="-122"/>
                <a:ea typeface="楷体" pitchFamily="49" charset="-122"/>
              </a:rPr>
              <a:t>我国社会主义建设事业</a:t>
            </a:r>
            <a:r>
              <a:rPr lang="zh-CN" altLang="en-US" sz="2800" b="1" dirty="0">
                <a:latin typeface="楷体" pitchFamily="49" charset="-122"/>
                <a:ea typeface="楷体" pitchFamily="49" charset="-122"/>
              </a:rPr>
              <a:t>的充分自信。</a:t>
            </a:r>
          </a:p>
        </p:txBody>
      </p:sp>
      <p:grpSp>
        <p:nvGrpSpPr>
          <p:cNvPr id="8" name="组合 7"/>
          <p:cNvGrpSpPr>
            <a:grpSpLocks/>
          </p:cNvGrpSpPr>
          <p:nvPr/>
        </p:nvGrpSpPr>
        <p:grpSpPr bwMode="auto">
          <a:xfrm>
            <a:off x="28575" y="-3175"/>
            <a:ext cx="2006600" cy="522288"/>
            <a:chOff x="70" y="-63"/>
            <a:chExt cx="3160" cy="822"/>
          </a:xfrm>
        </p:grpSpPr>
        <p:sp>
          <p:nvSpPr>
            <p:cNvPr id="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
          <p:cNvSpPr txBox="1">
            <a:spLocks noChangeArrowheads="1"/>
          </p:cNvSpPr>
          <p:nvPr/>
        </p:nvSpPr>
        <p:spPr bwMode="auto">
          <a:xfrm>
            <a:off x="683568" y="1435243"/>
            <a:ext cx="7920880" cy="3222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lnSpc>
                <a:spcPct val="150000"/>
              </a:lnSpc>
            </a:pPr>
            <a:r>
              <a:rPr lang="zh-CN" altLang="en-US" sz="2800" b="1" dirty="0">
                <a:latin typeface="楷体" pitchFamily="49" charset="-122"/>
                <a:ea typeface="楷体" pitchFamily="49" charset="-122"/>
              </a:rPr>
              <a:t>    本文以赵州桥和卢沟桥为例，具体介绍了我国石拱桥在设计和施工上的独特创造以及不朽的艺术价值，概述了新中国桥梁事业的飞跃发展，赞扬了我国劳动人民的聪明才智以及社会主义制度的优越性。</a:t>
            </a:r>
          </a:p>
        </p:txBody>
      </p:sp>
      <p:grpSp>
        <p:nvGrpSpPr>
          <p:cNvPr id="13" name="组合 1"/>
          <p:cNvGrpSpPr>
            <a:grpSpLocks/>
          </p:cNvGrpSpPr>
          <p:nvPr/>
        </p:nvGrpSpPr>
        <p:grpSpPr bwMode="auto">
          <a:xfrm>
            <a:off x="3700463" y="598488"/>
            <a:ext cx="1743075" cy="566737"/>
            <a:chOff x="3333750" y="598488"/>
            <a:chExt cx="1743075" cy="566737"/>
          </a:xfrm>
        </p:grpSpPr>
        <p:sp>
          <p:nvSpPr>
            <p:cNvPr id="14" name="圆角矩形 13"/>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5" name="圆角矩形 14"/>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概括主题</a:t>
              </a:r>
            </a:p>
          </p:txBody>
        </p:sp>
      </p:grpSp>
      <p:grpSp>
        <p:nvGrpSpPr>
          <p:cNvPr id="24" name="组合 13"/>
          <p:cNvGrpSpPr>
            <a:grpSpLocks/>
          </p:cNvGrpSpPr>
          <p:nvPr/>
        </p:nvGrpSpPr>
        <p:grpSpPr bwMode="auto">
          <a:xfrm>
            <a:off x="28575" y="-20638"/>
            <a:ext cx="2006600" cy="522288"/>
            <a:chOff x="70" y="-63"/>
            <a:chExt cx="3160" cy="822"/>
          </a:xfrm>
        </p:grpSpPr>
        <p:sp>
          <p:nvSpPr>
            <p:cNvPr id="2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2"/>
          <p:cNvGrpSpPr>
            <a:grpSpLocks/>
          </p:cNvGrpSpPr>
          <p:nvPr/>
        </p:nvGrpSpPr>
        <p:grpSpPr bwMode="auto">
          <a:xfrm>
            <a:off x="3700463" y="598488"/>
            <a:ext cx="1743075" cy="566737"/>
            <a:chOff x="3333750" y="598488"/>
            <a:chExt cx="1743075" cy="566737"/>
          </a:xfrm>
        </p:grpSpPr>
        <p:sp>
          <p:nvSpPr>
            <p:cNvPr id="15" name="圆角矩形 14"/>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学后感悟</a:t>
              </a:r>
            </a:p>
          </p:txBody>
        </p:sp>
      </p:grpSp>
      <p:grpSp>
        <p:nvGrpSpPr>
          <p:cNvPr id="24" name="组合 13"/>
          <p:cNvGrpSpPr>
            <a:grpSpLocks/>
          </p:cNvGrpSpPr>
          <p:nvPr/>
        </p:nvGrpSpPr>
        <p:grpSpPr bwMode="auto">
          <a:xfrm>
            <a:off x="28575" y="-20638"/>
            <a:ext cx="2006600" cy="522288"/>
            <a:chOff x="70" y="-63"/>
            <a:chExt cx="3160" cy="822"/>
          </a:xfrm>
        </p:grpSpPr>
        <p:sp>
          <p:nvSpPr>
            <p:cNvPr id="2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课堂小结</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539552" y="1335415"/>
            <a:ext cx="8136904" cy="3108543"/>
          </a:xfrm>
          <a:prstGeom prst="rect">
            <a:avLst/>
          </a:prstGeom>
        </p:spPr>
        <p:txBody>
          <a:bodyPr wrap="square">
            <a:spAutoFit/>
          </a:bodyPr>
          <a:lstStyle/>
          <a:p>
            <a:r>
              <a:rPr lang="en-US" altLang="zh-CN" sz="2800" b="1" dirty="0">
                <a:solidFill>
                  <a:prstClr val="black"/>
                </a:solidFill>
                <a:latin typeface="楷体" pitchFamily="49" charset="-122"/>
                <a:ea typeface="楷体" pitchFamily="49" charset="-122"/>
              </a:rPr>
              <a:t>    </a:t>
            </a:r>
            <a:r>
              <a:rPr lang="zh-CN" altLang="zh-CN" sz="2800" b="1" dirty="0">
                <a:solidFill>
                  <a:prstClr val="black"/>
                </a:solidFill>
                <a:latin typeface="楷体" pitchFamily="49" charset="-122"/>
                <a:ea typeface="楷体" pitchFamily="49" charset="-122"/>
              </a:rPr>
              <a:t>桥可以是有形的</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也可以是无形的。桥能给人们的生活提供方便</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也能让我们了解历史</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感受民族文化。而用友善架起的心灵之桥</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能让人与人之间的关系更加和谐。在生活中</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我们要多与同学、老师、父母等交流</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增进了解</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加强沟通</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用友善架起一座心灵的桥。只有这样</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那些渴望了解我们的人</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才能从那座桥上通过</a:t>
            </a:r>
            <a:r>
              <a:rPr lang="zh-CN" altLang="en-US" sz="2800" b="1" dirty="0">
                <a:solidFill>
                  <a:prstClr val="black"/>
                </a:solidFill>
                <a:latin typeface="楷体" pitchFamily="49" charset="-122"/>
                <a:ea typeface="楷体" pitchFamily="49" charset="-122"/>
              </a:rPr>
              <a:t>，</a:t>
            </a:r>
            <a:r>
              <a:rPr lang="zh-CN" altLang="zh-CN" sz="2800" b="1" dirty="0">
                <a:solidFill>
                  <a:prstClr val="black"/>
                </a:solidFill>
                <a:latin typeface="楷体" pitchFamily="49" charset="-122"/>
                <a:ea typeface="楷体" pitchFamily="49" charset="-122"/>
              </a:rPr>
              <a:t>走进我们的精神世界。</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7"/>
          <p:cNvSpPr>
            <a:spLocks noChangeArrowheads="1"/>
          </p:cNvSpPr>
          <p:nvPr/>
        </p:nvSpPr>
        <p:spPr bwMode="auto">
          <a:xfrm>
            <a:off x="438150" y="1435526"/>
            <a:ext cx="590391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a:lnSpc>
                <a:spcPct val="120000"/>
              </a:lnSpc>
            </a:pPr>
            <a:r>
              <a:rPr lang="zh-CN" altLang="en-US" sz="2800" b="1" dirty="0">
                <a:solidFill>
                  <a:srgbClr val="FF0000"/>
                </a:solidFill>
                <a:latin typeface="楷体" pitchFamily="49" charset="-122"/>
                <a:ea typeface="楷体" pitchFamily="49" charset="-122"/>
              </a:rPr>
              <a:t>茅以昇</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1896—1989</a:t>
            </a:r>
            <a:r>
              <a:rPr lang="zh-CN" altLang="en-US" sz="2800" b="1" dirty="0">
                <a:latin typeface="楷体" pitchFamily="49" charset="-122"/>
                <a:ea typeface="楷体" pitchFamily="49" charset="-122"/>
              </a:rPr>
              <a:t>） 桥梁专家、教育家。原名以昇，字唐臣，江苏镇江人。他主持修建了钱塘江公路铁路两用桥。著有</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钱塘江桥</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中国古桥与新桥</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等。有</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茅以昇文集</a:t>
            </a:r>
            <a:r>
              <a:rPr lang="en-US" altLang="zh-CN" sz="2800" b="1" dirty="0">
                <a:latin typeface="楷体" pitchFamily="49" charset="-122"/>
                <a:ea typeface="楷体" pitchFamily="49" charset="-122"/>
              </a:rPr>
              <a:t>》</a:t>
            </a:r>
            <a:r>
              <a:rPr lang="zh-CN" altLang="en-US" sz="2800" b="1" dirty="0">
                <a:latin typeface="楷体" pitchFamily="49" charset="-122"/>
                <a:ea typeface="楷体" pitchFamily="49" charset="-122"/>
              </a:rPr>
              <a:t>。</a:t>
            </a:r>
            <a:endParaRPr lang="zh-CN" altLang="zh-CN" sz="2800" dirty="0">
              <a:latin typeface="楷体" pitchFamily="49" charset="-122"/>
              <a:ea typeface="楷体" pitchFamily="49" charset="-122"/>
            </a:endParaRPr>
          </a:p>
        </p:txBody>
      </p:sp>
      <p:grpSp>
        <p:nvGrpSpPr>
          <p:cNvPr id="8" name="组合 8"/>
          <p:cNvGrpSpPr>
            <a:grpSpLocks/>
          </p:cNvGrpSpPr>
          <p:nvPr/>
        </p:nvGrpSpPr>
        <p:grpSpPr bwMode="auto">
          <a:xfrm>
            <a:off x="1588" y="31750"/>
            <a:ext cx="2006600" cy="523875"/>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grpSp>
        <p:nvGrpSpPr>
          <p:cNvPr id="14" name="组合 1"/>
          <p:cNvGrpSpPr>
            <a:grpSpLocks/>
          </p:cNvGrpSpPr>
          <p:nvPr/>
        </p:nvGrpSpPr>
        <p:grpSpPr bwMode="auto">
          <a:xfrm>
            <a:off x="3700463" y="564853"/>
            <a:ext cx="1743075" cy="566737"/>
            <a:chOff x="3406775" y="598488"/>
            <a:chExt cx="1743075" cy="566737"/>
          </a:xfrm>
        </p:grpSpPr>
        <p:sp>
          <p:nvSpPr>
            <p:cNvPr id="16" name="圆角矩形 15"/>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p:cNvSpPr/>
            <p:nvPr/>
          </p:nvSpPr>
          <p:spPr>
            <a:xfrm rot="20470821">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9" name="圆角矩形 18"/>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0"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作者简介</a:t>
              </a:r>
            </a:p>
          </p:txBody>
        </p:sp>
      </p:grpSp>
      <p:pic>
        <p:nvPicPr>
          <p:cNvPr id="21" name="l6.jpg" descr="id:2147507602;FounderCES"/>
          <p:cNvPicPr/>
          <p:nvPr/>
        </p:nvPicPr>
        <p:blipFill>
          <a:blip r:embed="rId3"/>
          <a:stretch>
            <a:fillRect/>
          </a:stretch>
        </p:blipFill>
        <p:spPr>
          <a:xfrm>
            <a:off x="6695987" y="1594222"/>
            <a:ext cx="1942369" cy="241768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4"/>
          <p:cNvSpPr txBox="1">
            <a:spLocks noChangeArrowheads="1"/>
          </p:cNvSpPr>
          <p:nvPr/>
        </p:nvSpPr>
        <p:spPr bwMode="auto">
          <a:xfrm>
            <a:off x="359569" y="1203598"/>
            <a:ext cx="8424863"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本文紧紧抓住中国石拱桥“形式优美”“结构坚固”“历史悠久”这些特点加以介绍和说明。同时</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在举例说明赵州桥、卢沟桥时</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紧紧抓住它们各自的结构特点。介绍赵州桥时</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抓住全桥只有一个大拱</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大拱的两肩上各有两个小拱的结构特点来写。介绍卢沟桥时</a:t>
            </a:r>
            <a:r>
              <a:rPr lang="zh-CN" altLang="en-US" sz="2800" b="1" dirty="0">
                <a:latin typeface="楷体" pitchFamily="49" charset="-122"/>
                <a:ea typeface="楷体" pitchFamily="49" charset="-122"/>
              </a:rPr>
              <a:t>，则</a:t>
            </a:r>
            <a:r>
              <a:rPr lang="zh-CN" altLang="zh-CN" sz="2800" b="1" dirty="0">
                <a:latin typeface="楷体" pitchFamily="49" charset="-122"/>
                <a:ea typeface="楷体" pitchFamily="49" charset="-122"/>
              </a:rPr>
              <a:t>抓住全桥由</a:t>
            </a:r>
            <a:r>
              <a:rPr lang="en-US" altLang="zh-CN" sz="2800" b="1" dirty="0">
                <a:latin typeface="楷体" pitchFamily="49" charset="-122"/>
                <a:ea typeface="楷体" pitchFamily="49" charset="-122"/>
              </a:rPr>
              <a:t>11</a:t>
            </a:r>
            <a:r>
              <a:rPr lang="zh-CN" altLang="zh-CN" sz="2800" b="1" dirty="0">
                <a:latin typeface="楷体" pitchFamily="49" charset="-122"/>
                <a:ea typeface="楷体" pitchFamily="49" charset="-122"/>
              </a:rPr>
              <a:t>个石拱联成一个整体的结构特点来说明。把石拱桥的两个大结构类型</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独拱和联拱</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介绍得十分清楚。</a:t>
            </a:r>
            <a:endParaRPr lang="zh-CN" altLang="en-US" sz="2800" b="1" dirty="0">
              <a:latin typeface="楷体" pitchFamily="49" charset="-122"/>
              <a:ea typeface="楷体" pitchFamily="49" charset="-122"/>
            </a:endParaRPr>
          </a:p>
        </p:txBody>
      </p:sp>
      <p:sp>
        <p:nvSpPr>
          <p:cNvPr id="48132" name="矩形 2"/>
          <p:cNvSpPr>
            <a:spLocks noChangeArrowheads="1"/>
          </p:cNvSpPr>
          <p:nvPr/>
        </p:nvSpPr>
        <p:spPr bwMode="auto">
          <a:xfrm>
            <a:off x="424111" y="627534"/>
            <a:ext cx="73162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dirty="0">
                <a:solidFill>
                  <a:srgbClr val="FF0000"/>
                </a:solidFill>
                <a:latin typeface="黑体" pitchFamily="49" charset="-122"/>
                <a:ea typeface="黑体" pitchFamily="49" charset="-122"/>
              </a:rPr>
              <a:t>❶</a:t>
            </a:r>
            <a:r>
              <a:rPr lang="zh-CN" altLang="zh-CN" sz="2800" dirty="0">
                <a:solidFill>
                  <a:srgbClr val="FF0000"/>
                </a:solidFill>
                <a:latin typeface="黑体" pitchFamily="49" charset="-122"/>
                <a:ea typeface="黑体" pitchFamily="49" charset="-122"/>
              </a:rPr>
              <a:t>选材具有代表性</a:t>
            </a:r>
            <a:r>
              <a:rPr lang="zh-CN" altLang="en-US" sz="2800" dirty="0">
                <a:solidFill>
                  <a:srgbClr val="FF0000"/>
                </a:solidFill>
                <a:latin typeface="黑体" pitchFamily="49" charset="-122"/>
                <a:ea typeface="黑体" pitchFamily="49" charset="-122"/>
              </a:rPr>
              <a:t>，</a:t>
            </a:r>
            <a:r>
              <a:rPr lang="zh-CN" altLang="zh-CN" sz="2800" dirty="0">
                <a:solidFill>
                  <a:srgbClr val="FF0000"/>
                </a:solidFill>
                <a:latin typeface="黑体" pitchFamily="49" charset="-122"/>
                <a:ea typeface="黑体" pitchFamily="49" charset="-122"/>
              </a:rPr>
              <a:t>说明能抓住事物的特点。</a:t>
            </a:r>
            <a:endParaRPr lang="zh-CN" altLang="en-US" sz="2800" dirty="0">
              <a:solidFill>
                <a:srgbClr val="FF0000"/>
              </a:solidFill>
              <a:latin typeface="黑体" pitchFamily="49" charset="-122"/>
              <a:ea typeface="黑体" pitchFamily="49" charset="-122"/>
            </a:endParaRPr>
          </a:p>
        </p:txBody>
      </p:sp>
      <p:grpSp>
        <p:nvGrpSpPr>
          <p:cNvPr id="8" name="组合 8"/>
          <p:cNvGrpSpPr>
            <a:grpSpLocks/>
          </p:cNvGrpSpPr>
          <p:nvPr/>
        </p:nvGrpSpPr>
        <p:grpSpPr bwMode="auto">
          <a:xfrm>
            <a:off x="34925" y="-20638"/>
            <a:ext cx="2008188" cy="523876"/>
            <a:chOff x="70" y="-63"/>
            <a:chExt cx="3161" cy="824"/>
          </a:xfrm>
        </p:grpSpPr>
        <p:sp>
          <p:nvSpPr>
            <p:cNvPr id="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写作特色</a:t>
              </a:r>
            </a:p>
          </p:txBody>
        </p:sp>
        <p:cxnSp>
          <p:nvCxnSpPr>
            <p:cNvPr id="1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矩形 2"/>
          <p:cNvSpPr>
            <a:spLocks noChangeArrowheads="1"/>
          </p:cNvSpPr>
          <p:nvPr/>
        </p:nvSpPr>
        <p:spPr bwMode="auto">
          <a:xfrm>
            <a:off x="438969" y="555526"/>
            <a:ext cx="6437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dirty="0">
                <a:solidFill>
                  <a:srgbClr val="FF0000"/>
                </a:solidFill>
                <a:latin typeface="黑体" pitchFamily="49" charset="-122"/>
                <a:ea typeface="黑体" pitchFamily="49" charset="-122"/>
              </a:rPr>
              <a:t>❷</a:t>
            </a:r>
            <a:r>
              <a:rPr lang="zh-CN" altLang="zh-CN" sz="2800" dirty="0">
                <a:solidFill>
                  <a:srgbClr val="FF0000"/>
                </a:solidFill>
                <a:latin typeface="黑体" pitchFamily="49" charset="-122"/>
                <a:ea typeface="黑体" pitchFamily="49" charset="-122"/>
              </a:rPr>
              <a:t>语言准确、严密</a:t>
            </a:r>
            <a:r>
              <a:rPr lang="zh-CN" altLang="en-US" sz="2800" dirty="0">
                <a:solidFill>
                  <a:srgbClr val="FF0000"/>
                </a:solidFill>
                <a:latin typeface="黑体" pitchFamily="49" charset="-122"/>
                <a:ea typeface="黑体" pitchFamily="49" charset="-122"/>
              </a:rPr>
              <a:t>，</a:t>
            </a:r>
            <a:r>
              <a:rPr lang="zh-CN" altLang="zh-CN" sz="2800" dirty="0">
                <a:solidFill>
                  <a:srgbClr val="FF0000"/>
                </a:solidFill>
                <a:latin typeface="黑体" pitchFamily="49" charset="-122"/>
                <a:ea typeface="黑体" pitchFamily="49" charset="-122"/>
              </a:rPr>
              <a:t>生动且富有文采。</a:t>
            </a:r>
            <a:endParaRPr lang="en-US" altLang="zh-CN" sz="2800" dirty="0">
              <a:solidFill>
                <a:srgbClr val="FF0000"/>
              </a:solidFill>
              <a:latin typeface="黑体" pitchFamily="49" charset="-122"/>
              <a:ea typeface="黑体" pitchFamily="49" charset="-122"/>
            </a:endParaRPr>
          </a:p>
        </p:txBody>
      </p:sp>
      <p:sp>
        <p:nvSpPr>
          <p:cNvPr id="8" name="TextBox 1"/>
          <p:cNvSpPr txBox="1">
            <a:spLocks noChangeArrowheads="1"/>
          </p:cNvSpPr>
          <p:nvPr/>
        </p:nvSpPr>
        <p:spPr bwMode="auto">
          <a:xfrm>
            <a:off x="359569" y="1131590"/>
            <a:ext cx="842486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03238"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indent="0"/>
            <a:r>
              <a:rPr lang="en-US" altLang="zh-CN" sz="2600" b="1" dirty="0">
                <a:latin typeface="楷体" pitchFamily="49" charset="-122"/>
                <a:ea typeface="楷体" pitchFamily="49" charset="-122"/>
              </a:rPr>
              <a:t>    </a:t>
            </a:r>
            <a:r>
              <a:rPr lang="zh-CN" altLang="zh-CN" sz="2600" b="1" dirty="0">
                <a:latin typeface="楷体" pitchFamily="49" charset="-122"/>
                <a:ea typeface="楷体" pitchFamily="49" charset="-122"/>
              </a:rPr>
              <a:t>本文语言的准确严密</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主要表现在遣词造句上。在运用词语上</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如在第</a:t>
            </a:r>
            <a:r>
              <a:rPr lang="en-US" altLang="zh-CN" sz="2600" b="1" dirty="0">
                <a:latin typeface="楷体" pitchFamily="49" charset="-122"/>
                <a:ea typeface="楷体" pitchFamily="49" charset="-122"/>
              </a:rPr>
              <a:t>1</a:t>
            </a:r>
            <a:r>
              <a:rPr lang="zh-CN" altLang="zh-CN" sz="2600" b="1" dirty="0">
                <a:latin typeface="楷体" pitchFamily="49" charset="-122"/>
                <a:ea typeface="楷体" pitchFamily="49" charset="-122"/>
              </a:rPr>
              <a:t>段中</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分别用了“桥”“拱桥”和“石拱桥”这样三个不同的词语。“雨后彩虹是‘人间天上的桥’”</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这里用“桥”表明在古代神话中彩虹被当成一种由人间通向天上的建筑物。“我国的诗人爱把拱桥比作虹。”这里用“拱桥”准确地抓住了拱桥和虹在形象上的共同特征。同时</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用生动的比喻既写出了石拱桥形式上的基本特征</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给人以美的享受</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又便于对石拱桥在建筑上的特点给予形象的说明。</a:t>
            </a:r>
            <a:endParaRPr lang="zh-CN" altLang="en-US" sz="2600" b="1" dirty="0">
              <a:latin typeface="楷体" pitchFamily="49" charset="-122"/>
              <a:ea typeface="楷体" pitchFamily="49" charset="-122"/>
            </a:endParaRPr>
          </a:p>
        </p:txBody>
      </p:sp>
      <p:grpSp>
        <p:nvGrpSpPr>
          <p:cNvPr id="9" name="组合 8"/>
          <p:cNvGrpSpPr>
            <a:grpSpLocks/>
          </p:cNvGrpSpPr>
          <p:nvPr/>
        </p:nvGrpSpPr>
        <p:grpSpPr bwMode="auto">
          <a:xfrm>
            <a:off x="34925" y="-20638"/>
            <a:ext cx="2008188" cy="523876"/>
            <a:chOff x="70" y="-63"/>
            <a:chExt cx="3161" cy="824"/>
          </a:xfrm>
        </p:grpSpPr>
        <p:sp>
          <p:nvSpPr>
            <p:cNvPr id="1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写作特色</a:t>
              </a:r>
            </a:p>
          </p:txBody>
        </p:sp>
        <p:cxnSp>
          <p:nvCxnSpPr>
            <p:cNvPr id="13"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文本框 1"/>
          <p:cNvSpPr txBox="1">
            <a:spLocks noChangeArrowheads="1"/>
          </p:cNvSpPr>
          <p:nvPr/>
        </p:nvSpPr>
        <p:spPr bwMode="auto">
          <a:xfrm>
            <a:off x="539552" y="1563638"/>
            <a:ext cx="46563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dirty="0">
                <a:solidFill>
                  <a:srgbClr val="FF0000"/>
                </a:solidFill>
                <a:latin typeface="黑体" pitchFamily="49" charset="-122"/>
                <a:ea typeface="黑体" pitchFamily="49" charset="-122"/>
              </a:rPr>
              <a:t>中国石拱桥</a:t>
            </a:r>
            <a:endParaRPr lang="zh-CN" altLang="en-US" sz="2800" dirty="0">
              <a:solidFill>
                <a:srgbClr val="FF0000"/>
              </a:solidFill>
              <a:latin typeface="黑体" pitchFamily="49" charset="-122"/>
              <a:ea typeface="黑体" pitchFamily="49" charset="-122"/>
            </a:endParaRPr>
          </a:p>
        </p:txBody>
      </p:sp>
      <p:sp>
        <p:nvSpPr>
          <p:cNvPr id="50181" name="文本框 2"/>
          <p:cNvSpPr txBox="1">
            <a:spLocks noChangeArrowheads="1"/>
          </p:cNvSpPr>
          <p:nvPr/>
        </p:nvSpPr>
        <p:spPr bwMode="auto">
          <a:xfrm>
            <a:off x="3317081" y="2778125"/>
            <a:ext cx="2051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latin typeface="楷体" panose="02010609060101010101" pitchFamily="49" charset="-122"/>
                <a:ea typeface="楷体" panose="02010609060101010101" pitchFamily="49" charset="-122"/>
              </a:rPr>
              <a:t>联拱桥</a:t>
            </a:r>
            <a:endParaRPr lang="zh-CN" altLang="en-US" sz="2800" b="1" dirty="0">
              <a:latin typeface="楷体" panose="02010609060101010101" pitchFamily="49" charset="-122"/>
              <a:ea typeface="楷体" panose="02010609060101010101" pitchFamily="49" charset="-122"/>
            </a:endParaRPr>
          </a:p>
        </p:txBody>
      </p:sp>
      <p:sp>
        <p:nvSpPr>
          <p:cNvPr id="50182" name="文本框 3"/>
          <p:cNvSpPr txBox="1">
            <a:spLocks noChangeArrowheads="1"/>
          </p:cNvSpPr>
          <p:nvPr/>
        </p:nvSpPr>
        <p:spPr bwMode="auto">
          <a:xfrm>
            <a:off x="3317081" y="3651870"/>
            <a:ext cx="20494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社会优越性</a:t>
            </a:r>
          </a:p>
        </p:txBody>
      </p:sp>
      <p:sp>
        <p:nvSpPr>
          <p:cNvPr id="50183" name="文本框 4"/>
          <p:cNvSpPr txBox="1">
            <a:spLocks noChangeArrowheads="1"/>
          </p:cNvSpPr>
          <p:nvPr/>
        </p:nvSpPr>
        <p:spPr bwMode="auto">
          <a:xfrm>
            <a:off x="3317081" y="1138238"/>
            <a:ext cx="55033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形式优美、结构坚固、历史悠久</a:t>
            </a:r>
          </a:p>
        </p:txBody>
      </p:sp>
      <p:sp>
        <p:nvSpPr>
          <p:cNvPr id="50184" name="文本框 5"/>
          <p:cNvSpPr txBox="1">
            <a:spLocks noChangeArrowheads="1"/>
          </p:cNvSpPr>
          <p:nvPr/>
        </p:nvSpPr>
        <p:spPr bwMode="auto">
          <a:xfrm>
            <a:off x="1576239" y="2722563"/>
            <a:ext cx="2049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solidFill>
                  <a:srgbClr val="0000FF"/>
                </a:solidFill>
                <a:latin typeface="楷体" panose="02010609060101010101" pitchFamily="49" charset="-122"/>
                <a:ea typeface="楷体" panose="02010609060101010101" pitchFamily="49" charset="-122"/>
              </a:rPr>
              <a:t>卢沟桥</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50185" name="文本框 6"/>
          <p:cNvSpPr txBox="1">
            <a:spLocks noChangeArrowheads="1"/>
          </p:cNvSpPr>
          <p:nvPr/>
        </p:nvSpPr>
        <p:spPr bwMode="auto">
          <a:xfrm>
            <a:off x="1576239" y="3651870"/>
            <a:ext cx="10937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发展</a:t>
            </a:r>
          </a:p>
        </p:txBody>
      </p:sp>
      <p:sp>
        <p:nvSpPr>
          <p:cNvPr id="50186" name="文本框 7"/>
          <p:cNvSpPr txBox="1">
            <a:spLocks noChangeArrowheads="1"/>
          </p:cNvSpPr>
          <p:nvPr/>
        </p:nvSpPr>
        <p:spPr bwMode="auto">
          <a:xfrm>
            <a:off x="3317081" y="1974850"/>
            <a:ext cx="20510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latin typeface="楷体" panose="02010609060101010101" pitchFamily="49" charset="-122"/>
                <a:ea typeface="楷体" panose="02010609060101010101" pitchFamily="49" charset="-122"/>
              </a:rPr>
              <a:t>独拱桥</a:t>
            </a:r>
            <a:endParaRPr lang="zh-CN" altLang="en-US" sz="2800" b="1" dirty="0">
              <a:latin typeface="楷体" panose="02010609060101010101" pitchFamily="49" charset="-122"/>
              <a:ea typeface="楷体" panose="02010609060101010101" pitchFamily="49" charset="-122"/>
            </a:endParaRPr>
          </a:p>
        </p:txBody>
      </p:sp>
      <p:sp>
        <p:nvSpPr>
          <p:cNvPr id="50187" name="文本框 8"/>
          <p:cNvSpPr txBox="1">
            <a:spLocks noChangeArrowheads="1"/>
          </p:cNvSpPr>
          <p:nvPr/>
        </p:nvSpPr>
        <p:spPr bwMode="auto">
          <a:xfrm>
            <a:off x="1576239" y="1974850"/>
            <a:ext cx="20494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800" b="1" dirty="0">
                <a:solidFill>
                  <a:srgbClr val="0000FF"/>
                </a:solidFill>
                <a:latin typeface="楷体" panose="02010609060101010101" pitchFamily="49" charset="-122"/>
                <a:ea typeface="楷体" panose="02010609060101010101" pitchFamily="49" charset="-122"/>
              </a:rPr>
              <a:t>赵州桥</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50188" name="文本框 9"/>
          <p:cNvSpPr txBox="1">
            <a:spLocks noChangeArrowheads="1"/>
          </p:cNvSpPr>
          <p:nvPr/>
        </p:nvSpPr>
        <p:spPr bwMode="auto">
          <a:xfrm>
            <a:off x="1576239" y="1138238"/>
            <a:ext cx="10493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solidFill>
                  <a:srgbClr val="0000FF"/>
                </a:solidFill>
                <a:latin typeface="楷体" panose="02010609060101010101" pitchFamily="49" charset="-122"/>
                <a:ea typeface="楷体" panose="02010609060101010101" pitchFamily="49" charset="-122"/>
              </a:rPr>
              <a:t>特点</a:t>
            </a:r>
          </a:p>
        </p:txBody>
      </p:sp>
      <p:sp>
        <p:nvSpPr>
          <p:cNvPr id="11" name="左大括号 10"/>
          <p:cNvSpPr/>
          <p:nvPr/>
        </p:nvSpPr>
        <p:spPr>
          <a:xfrm>
            <a:off x="1187624" y="1138238"/>
            <a:ext cx="352425" cy="3097212"/>
          </a:xfrm>
          <a:prstGeom prst="leftBrace">
            <a:avLst>
              <a:gd name="adj1" fmla="val 105580"/>
              <a:gd name="adj2" fmla="val 50000"/>
            </a:avLst>
          </a:prstGeom>
        </p:spPr>
        <p:style>
          <a:lnRef idx="3">
            <a:schemeClr val="dk1"/>
          </a:lnRef>
          <a:fillRef idx="0">
            <a:schemeClr val="dk1"/>
          </a:fillRef>
          <a:effectRef idx="2">
            <a:schemeClr val="dk1"/>
          </a:effectRef>
          <a:fontRef idx="minor">
            <a:schemeClr val="tx1"/>
          </a:fontRef>
        </p:style>
        <p:txBody>
          <a:bodyPr anchor="ctr"/>
          <a:lstStyle/>
          <a:p>
            <a:pPr algn="ctr">
              <a:defRPr/>
            </a:pPr>
            <a:endParaRPr lang="zh-CN" altLang="en-US" noProof="1"/>
          </a:p>
        </p:txBody>
      </p:sp>
      <p:sp>
        <p:nvSpPr>
          <p:cNvPr id="50190" name="文本框 11"/>
          <p:cNvSpPr txBox="1">
            <a:spLocks noChangeArrowheads="1"/>
          </p:cNvSpPr>
          <p:nvPr/>
        </p:nvSpPr>
        <p:spPr bwMode="auto">
          <a:xfrm>
            <a:off x="5364088" y="1939042"/>
            <a:ext cx="1111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一般</a:t>
            </a:r>
          </a:p>
        </p:txBody>
      </p:sp>
      <p:sp>
        <p:nvSpPr>
          <p:cNvPr id="50191" name="文本框 13"/>
          <p:cNvSpPr txBox="1">
            <a:spLocks noChangeArrowheads="1"/>
          </p:cNvSpPr>
          <p:nvPr/>
        </p:nvSpPr>
        <p:spPr bwMode="auto">
          <a:xfrm>
            <a:off x="5364088" y="2744341"/>
            <a:ext cx="1235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具体</a:t>
            </a:r>
          </a:p>
        </p:txBody>
      </p:sp>
      <p:cxnSp>
        <p:nvCxnSpPr>
          <p:cNvPr id="15" name="直接箭头连接符 14"/>
          <p:cNvCxnSpPr/>
          <p:nvPr/>
        </p:nvCxnSpPr>
        <p:spPr>
          <a:xfrm flipH="1">
            <a:off x="5776838" y="2464505"/>
            <a:ext cx="1" cy="313620"/>
          </a:xfrm>
          <a:prstGeom prst="straightConnector1">
            <a:avLst/>
          </a:prstGeom>
          <a:ln>
            <a:solidFill>
              <a:schemeClr val="tx1"/>
            </a:solidFill>
            <a:tailEnd type="arrow" w="med" len="med"/>
          </a:ln>
        </p:spPr>
        <p:style>
          <a:lnRef idx="3">
            <a:schemeClr val="accent5"/>
          </a:lnRef>
          <a:fillRef idx="0">
            <a:schemeClr val="accent5"/>
          </a:fillRef>
          <a:effectRef idx="2">
            <a:schemeClr val="accent5"/>
          </a:effectRef>
          <a:fontRef idx="minor">
            <a:schemeClr val="tx1"/>
          </a:fontRef>
        </p:style>
      </p:cxnSp>
      <p:grpSp>
        <p:nvGrpSpPr>
          <p:cNvPr id="19" name="组合 35"/>
          <p:cNvGrpSpPr>
            <a:grpSpLocks/>
          </p:cNvGrpSpPr>
          <p:nvPr/>
        </p:nvGrpSpPr>
        <p:grpSpPr bwMode="auto">
          <a:xfrm>
            <a:off x="44450" y="-20638"/>
            <a:ext cx="2006600" cy="523876"/>
            <a:chOff x="70" y="-63"/>
            <a:chExt cx="3161" cy="824"/>
          </a:xfrm>
        </p:grpSpPr>
        <p:sp>
          <p:nvSpPr>
            <p:cNvPr id="20"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板书设计</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cxnSp>
        <p:nvCxnSpPr>
          <p:cNvPr id="24" name="直接箭头连接符 23"/>
          <p:cNvCxnSpPr/>
          <p:nvPr/>
        </p:nvCxnSpPr>
        <p:spPr>
          <a:xfrm>
            <a:off x="2800375" y="1419622"/>
            <a:ext cx="526924" cy="0"/>
          </a:xfrm>
          <a:prstGeom prst="straightConnector1">
            <a:avLst/>
          </a:prstGeom>
          <a:ln>
            <a:solidFill>
              <a:schemeClr val="tx1"/>
            </a:solidFill>
            <a:tailEnd type="arrow" w="med" len="med"/>
          </a:ln>
        </p:spPr>
        <p:style>
          <a:lnRef idx="3">
            <a:schemeClr val="accent5"/>
          </a:lnRef>
          <a:fillRef idx="0">
            <a:schemeClr val="accent5"/>
          </a:fillRef>
          <a:effectRef idx="2">
            <a:schemeClr val="accent5"/>
          </a:effectRef>
          <a:fontRef idx="minor">
            <a:schemeClr val="tx1"/>
          </a:fontRef>
        </p:style>
      </p:cxnSp>
      <p:cxnSp>
        <p:nvCxnSpPr>
          <p:cNvPr id="26" name="直接箭头连接符 25"/>
          <p:cNvCxnSpPr/>
          <p:nvPr/>
        </p:nvCxnSpPr>
        <p:spPr>
          <a:xfrm>
            <a:off x="2800375" y="2283718"/>
            <a:ext cx="526924" cy="0"/>
          </a:xfrm>
          <a:prstGeom prst="straightConnector1">
            <a:avLst/>
          </a:prstGeom>
          <a:ln>
            <a:solidFill>
              <a:schemeClr val="tx1"/>
            </a:solidFill>
            <a:tailEnd type="arrow" w="med" len="med"/>
          </a:ln>
        </p:spPr>
        <p:style>
          <a:lnRef idx="3">
            <a:schemeClr val="accent5"/>
          </a:lnRef>
          <a:fillRef idx="0">
            <a:schemeClr val="accent5"/>
          </a:fillRef>
          <a:effectRef idx="2">
            <a:schemeClr val="accent5"/>
          </a:effectRef>
          <a:fontRef idx="minor">
            <a:schemeClr val="tx1"/>
          </a:fontRef>
        </p:style>
      </p:cxnSp>
      <p:cxnSp>
        <p:nvCxnSpPr>
          <p:cNvPr id="27" name="直接箭头连接符 26"/>
          <p:cNvCxnSpPr/>
          <p:nvPr/>
        </p:nvCxnSpPr>
        <p:spPr>
          <a:xfrm>
            <a:off x="2800375" y="3039735"/>
            <a:ext cx="526924" cy="0"/>
          </a:xfrm>
          <a:prstGeom prst="straightConnector1">
            <a:avLst/>
          </a:prstGeom>
          <a:ln>
            <a:solidFill>
              <a:schemeClr val="tx1"/>
            </a:solidFill>
            <a:tailEnd type="arrow" w="med" len="med"/>
          </a:ln>
        </p:spPr>
        <p:style>
          <a:lnRef idx="3">
            <a:schemeClr val="accent5"/>
          </a:lnRef>
          <a:fillRef idx="0">
            <a:schemeClr val="accent5"/>
          </a:fillRef>
          <a:effectRef idx="2">
            <a:schemeClr val="accent5"/>
          </a:effectRef>
          <a:fontRef idx="minor">
            <a:schemeClr val="tx1"/>
          </a:fontRef>
        </p:style>
      </p:cxnSp>
      <p:cxnSp>
        <p:nvCxnSpPr>
          <p:cNvPr id="28" name="直接箭头连接符 27"/>
          <p:cNvCxnSpPr/>
          <p:nvPr/>
        </p:nvCxnSpPr>
        <p:spPr>
          <a:xfrm>
            <a:off x="2800375" y="3913480"/>
            <a:ext cx="526924" cy="0"/>
          </a:xfrm>
          <a:prstGeom prst="straightConnector1">
            <a:avLst/>
          </a:prstGeom>
          <a:ln>
            <a:solidFill>
              <a:schemeClr val="tx1"/>
            </a:solidFill>
            <a:tailEnd type="arrow" w="med" len="med"/>
          </a:ln>
        </p:spPr>
        <p:style>
          <a:lnRef idx="3">
            <a:schemeClr val="accent5"/>
          </a:lnRef>
          <a:fillRef idx="0">
            <a:schemeClr val="accent5"/>
          </a:fillRef>
          <a:effectRef idx="2">
            <a:schemeClr val="accent5"/>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16"/>
          <p:cNvSpPr>
            <a:spLocks noChangeArrowheads="1"/>
          </p:cNvSpPr>
          <p:nvPr/>
        </p:nvSpPr>
        <p:spPr bwMode="auto">
          <a:xfrm>
            <a:off x="395164" y="1190238"/>
            <a:ext cx="871334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300000"/>
              </a:lnSpc>
            </a:pPr>
            <a:r>
              <a:rPr lang="zh-CN" altLang="zh-CN" sz="2800" b="1" dirty="0">
                <a:latin typeface="楷体" pitchFamily="49" charset="-122"/>
                <a:ea typeface="楷体" pitchFamily="49" charset="-122"/>
              </a:rPr>
              <a:t>推</a:t>
            </a:r>
            <a:r>
              <a:rPr lang="zh-CN" altLang="zh-CN" sz="2800" b="1" u="sng" dirty="0">
                <a:latin typeface="楷体" pitchFamily="49" charset="-122"/>
                <a:ea typeface="楷体" pitchFamily="49" charset="-122"/>
              </a:rPr>
              <a:t>崇</a:t>
            </a:r>
            <a:r>
              <a:rPr lang="zh-CN" altLang="en-US"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 </a:t>
            </a:r>
            <a:r>
              <a:rPr lang="zh-CN" altLang="en-US" sz="2800" b="1" dirty="0">
                <a:latin typeface="楷体" pitchFamily="49" charset="-122"/>
                <a:ea typeface="楷体" pitchFamily="49" charset="-122"/>
              </a:rPr>
              <a:t>） </a:t>
            </a:r>
            <a:r>
              <a:rPr lang="zh-CN" altLang="zh-CN" sz="2800" b="1" dirty="0">
                <a:latin typeface="楷体" pitchFamily="49" charset="-122"/>
                <a:ea typeface="楷体" pitchFamily="49" charset="-122"/>
              </a:rPr>
              <a:t>和</a:t>
            </a:r>
            <a:r>
              <a:rPr lang="zh-CN" altLang="zh-CN" sz="2800" b="1" u="sng" dirty="0">
                <a:latin typeface="楷体" pitchFamily="49" charset="-122"/>
                <a:ea typeface="楷体" pitchFamily="49" charset="-122"/>
              </a:rPr>
              <a:t>谐</a:t>
            </a:r>
            <a:r>
              <a:rPr lang="zh-CN" altLang="en-US" sz="2800" b="1" dirty="0">
                <a:latin typeface="楷体" pitchFamily="49" charset="-122"/>
                <a:ea typeface="楷体" pitchFamily="49" charset="-122"/>
              </a:rPr>
              <a:t>（</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　 </a:t>
            </a:r>
            <a:r>
              <a:rPr lang="zh-CN" altLang="en-US" sz="2800" b="1" dirty="0">
                <a:latin typeface="楷体" pitchFamily="49" charset="-122"/>
                <a:ea typeface="楷体" pitchFamily="49" charset="-122"/>
              </a:rPr>
              <a:t>）    </a:t>
            </a:r>
            <a:r>
              <a:rPr lang="zh-CN" altLang="zh-CN" sz="2800" b="1" dirty="0">
                <a:latin typeface="楷体" pitchFamily="49" charset="-122"/>
                <a:ea typeface="楷体" pitchFamily="49" charset="-122"/>
              </a:rPr>
              <a:t>惟妙惟</a:t>
            </a:r>
            <a:r>
              <a:rPr lang="zh-CN" altLang="zh-CN" sz="2800" b="1" u="sng" dirty="0">
                <a:latin typeface="楷体" pitchFamily="49" charset="-122"/>
                <a:ea typeface="楷体" pitchFamily="49" charset="-122"/>
              </a:rPr>
              <a:t>肖</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 </a:t>
            </a:r>
            <a:r>
              <a:rPr lang="zh-CN" altLang="en-US" sz="2800" b="1" dirty="0">
                <a:latin typeface="楷体" pitchFamily="49" charset="-122"/>
                <a:ea typeface="楷体" pitchFamily="49" charset="-122"/>
              </a:rPr>
              <a:t>）</a:t>
            </a:r>
            <a:endParaRPr lang="zh-CN" altLang="zh-CN" sz="2800" b="1" dirty="0">
              <a:latin typeface="楷体" pitchFamily="49" charset="-122"/>
              <a:ea typeface="楷体" pitchFamily="49" charset="-122"/>
            </a:endParaRPr>
          </a:p>
          <a:p>
            <a:pPr>
              <a:lnSpc>
                <a:spcPct val="300000"/>
              </a:lnSpc>
            </a:pPr>
            <a:r>
              <a:rPr lang="zh-CN" altLang="zh-CN" sz="2800" b="1" dirty="0">
                <a:latin typeface="楷体" pitchFamily="49" charset="-122"/>
                <a:ea typeface="楷体" pitchFamily="49" charset="-122"/>
              </a:rPr>
              <a:t>桥</a:t>
            </a:r>
            <a:r>
              <a:rPr lang="en-US" altLang="zh-CN" sz="2800" dirty="0" err="1">
                <a:latin typeface="汉语拼音" panose="000B0604020202020204" pitchFamily="34" charset="0"/>
                <a:ea typeface="Arial Unicode MS" pitchFamily="34" charset="-122"/>
                <a:cs typeface="汉语拼音" panose="000B0604020202020204" pitchFamily="34" charset="0"/>
              </a:rPr>
              <a:t>dūn</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 </a:t>
            </a:r>
            <a:r>
              <a:rPr lang="zh-CN" altLang="en-US" sz="2800" b="1" dirty="0">
                <a:latin typeface="楷体" pitchFamily="49" charset="-122"/>
                <a:ea typeface="楷体" pitchFamily="49" charset="-122"/>
              </a:rPr>
              <a:t>） </a:t>
            </a:r>
            <a:r>
              <a:rPr lang="en-US" altLang="zh-CN" sz="2800" dirty="0" err="1">
                <a:latin typeface="汉语拼音" panose="000B0604020202020204" pitchFamily="34" charset="0"/>
                <a:ea typeface="Arial Unicode MS" pitchFamily="34" charset="-122"/>
                <a:cs typeface="汉语拼音" panose="000B0604020202020204" pitchFamily="34" charset="0"/>
              </a:rPr>
              <a:t>xiáo</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 </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河</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饮</a:t>
            </a:r>
            <a:r>
              <a:rPr lang="en-US" altLang="zh-CN" sz="2800" dirty="0" err="1">
                <a:latin typeface="汉语拼音" panose="000B0604020202020204" pitchFamily="34" charset="0"/>
                <a:ea typeface="Arial Unicode MS" pitchFamily="34" charset="-122"/>
                <a:cs typeface="汉语拼音" panose="000B0604020202020204" pitchFamily="34" charset="0"/>
              </a:rPr>
              <a:t>jiàn</a:t>
            </a:r>
            <a:r>
              <a:rPr lang="zh-CN" altLang="en-US" sz="2800" b="1" dirty="0">
                <a:latin typeface="楷体" pitchFamily="49" charset="-122"/>
                <a:ea typeface="楷体" pitchFamily="49" charset="-122"/>
              </a:rPr>
              <a:t>（</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 </a:t>
            </a:r>
            <a:r>
              <a:rPr lang="zh-CN" altLang="en-US" sz="2800" b="1" dirty="0">
                <a:latin typeface="楷体" pitchFamily="49" charset="-122"/>
                <a:ea typeface="楷体" pitchFamily="49" charset="-122"/>
              </a:rPr>
              <a:t>）</a:t>
            </a:r>
            <a:endParaRPr lang="zh-CN" altLang="zh-CN" sz="2800" b="1" dirty="0">
              <a:latin typeface="楷体" pitchFamily="49" charset="-122"/>
              <a:ea typeface="楷体" pitchFamily="49" charset="-122"/>
            </a:endParaRPr>
          </a:p>
        </p:txBody>
      </p:sp>
      <p:sp>
        <p:nvSpPr>
          <p:cNvPr id="51204" name="矩形 35"/>
          <p:cNvSpPr>
            <a:spLocks noChangeArrowheads="1"/>
          </p:cNvSpPr>
          <p:nvPr/>
        </p:nvSpPr>
        <p:spPr bwMode="auto">
          <a:xfrm>
            <a:off x="399728" y="699542"/>
            <a:ext cx="727305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b="1" dirty="0">
                <a:latin typeface="宋体" panose="02010600030101010101" pitchFamily="2" charset="-122"/>
              </a:rPr>
              <a:t>1.</a:t>
            </a:r>
            <a:r>
              <a:rPr lang="zh-CN" altLang="zh-CN" sz="2800" b="1" dirty="0">
                <a:latin typeface="宋体" panose="02010600030101010101" pitchFamily="2" charset="-122"/>
              </a:rPr>
              <a:t>给下列</a:t>
            </a:r>
            <a:r>
              <a:rPr lang="zh-CN" altLang="en-US" sz="2800" b="1" dirty="0">
                <a:latin typeface="宋体" panose="02010600030101010101" pitchFamily="2" charset="-122"/>
              </a:rPr>
              <a:t>画线</a:t>
            </a:r>
            <a:r>
              <a:rPr lang="zh-CN" altLang="zh-CN" sz="2800" b="1" dirty="0">
                <a:latin typeface="宋体" panose="02010600030101010101" pitchFamily="2" charset="-122"/>
              </a:rPr>
              <a:t>的字注音或根据拼音写汉字。</a:t>
            </a:r>
          </a:p>
        </p:txBody>
      </p:sp>
      <p:sp>
        <p:nvSpPr>
          <p:cNvPr id="10" name="TextBox 9"/>
          <p:cNvSpPr txBox="1">
            <a:spLocks noChangeArrowheads="1"/>
          </p:cNvSpPr>
          <p:nvPr/>
        </p:nvSpPr>
        <p:spPr bwMode="auto">
          <a:xfrm>
            <a:off x="1475805" y="1760612"/>
            <a:ext cx="1368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solidFill>
                  <a:srgbClr val="FF0000"/>
                </a:solidFill>
                <a:latin typeface="汉语拼音" panose="000B0604020202020204" pitchFamily="34" charset="0"/>
                <a:ea typeface="Arial Unicode MS" pitchFamily="34" charset="-122"/>
                <a:cs typeface="汉语拼音" panose="000B0604020202020204" pitchFamily="34" charset="0"/>
              </a:rPr>
              <a:t>chóng</a:t>
            </a:r>
            <a:endParaRPr lang="zh-CN" altLang="en-US" sz="2800" dirty="0">
              <a:solidFill>
                <a:srgbClr val="FF0000"/>
              </a:solidFill>
              <a:latin typeface="汉语拼音" panose="000B0604020202020204" pitchFamily="34" charset="0"/>
              <a:ea typeface="Arial Unicode MS" pitchFamily="34" charset="-122"/>
              <a:cs typeface="汉语拼音" panose="000B0604020202020204" pitchFamily="34" charset="0"/>
            </a:endParaRPr>
          </a:p>
        </p:txBody>
      </p:sp>
      <p:sp>
        <p:nvSpPr>
          <p:cNvPr id="13" name="TextBox 12"/>
          <p:cNvSpPr txBox="1">
            <a:spLocks noChangeArrowheads="1"/>
          </p:cNvSpPr>
          <p:nvPr/>
        </p:nvSpPr>
        <p:spPr bwMode="auto">
          <a:xfrm>
            <a:off x="1883321" y="3032259"/>
            <a:ext cx="86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墩</a:t>
            </a:r>
          </a:p>
        </p:txBody>
      </p:sp>
      <p:sp>
        <p:nvSpPr>
          <p:cNvPr id="14" name="TextBox 13"/>
          <p:cNvSpPr txBox="1">
            <a:spLocks noChangeArrowheads="1"/>
          </p:cNvSpPr>
          <p:nvPr/>
        </p:nvSpPr>
        <p:spPr bwMode="auto">
          <a:xfrm>
            <a:off x="4067944" y="3032259"/>
            <a:ext cx="86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洨</a:t>
            </a:r>
          </a:p>
        </p:txBody>
      </p:sp>
      <p:sp>
        <p:nvSpPr>
          <p:cNvPr id="15" name="TextBox 14"/>
          <p:cNvSpPr txBox="1">
            <a:spLocks noChangeArrowheads="1"/>
          </p:cNvSpPr>
          <p:nvPr/>
        </p:nvSpPr>
        <p:spPr bwMode="auto">
          <a:xfrm>
            <a:off x="4096519" y="1770137"/>
            <a:ext cx="86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solidFill>
                  <a:srgbClr val="FF0000"/>
                </a:solidFill>
                <a:latin typeface="汉语拼音" panose="000B0604020202020204" pitchFamily="34" charset="0"/>
                <a:ea typeface="Arial Unicode MS" pitchFamily="34" charset="-122"/>
                <a:cs typeface="汉语拼音" panose="000B0604020202020204" pitchFamily="34" charset="0"/>
              </a:rPr>
              <a:t>xié</a:t>
            </a:r>
            <a:endParaRPr lang="zh-CN" altLang="en-US" sz="2800" dirty="0">
              <a:solidFill>
                <a:srgbClr val="FF0000"/>
              </a:solidFill>
              <a:latin typeface="汉语拼音" panose="000B0604020202020204" pitchFamily="34" charset="0"/>
              <a:ea typeface="Arial Unicode MS" pitchFamily="34" charset="-122"/>
              <a:cs typeface="汉语拼音" panose="000B0604020202020204" pitchFamily="34" charset="0"/>
            </a:endParaRPr>
          </a:p>
        </p:txBody>
      </p:sp>
      <p:sp>
        <p:nvSpPr>
          <p:cNvPr id="16" name="TextBox 15"/>
          <p:cNvSpPr txBox="1">
            <a:spLocks noChangeArrowheads="1"/>
          </p:cNvSpPr>
          <p:nvPr/>
        </p:nvSpPr>
        <p:spPr bwMode="auto">
          <a:xfrm>
            <a:off x="7092280" y="3061975"/>
            <a:ext cx="86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涧</a:t>
            </a:r>
          </a:p>
        </p:txBody>
      </p:sp>
      <p:sp>
        <p:nvSpPr>
          <p:cNvPr id="18" name="TextBox 17"/>
          <p:cNvSpPr txBox="1">
            <a:spLocks noChangeArrowheads="1"/>
          </p:cNvSpPr>
          <p:nvPr/>
        </p:nvSpPr>
        <p:spPr bwMode="auto">
          <a:xfrm>
            <a:off x="7682855" y="1764804"/>
            <a:ext cx="10084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solidFill>
                  <a:srgbClr val="FF0000"/>
                </a:solidFill>
                <a:latin typeface="汉语拼音" panose="000B0604020202020204" pitchFamily="34" charset="0"/>
                <a:ea typeface="Arial Unicode MS" pitchFamily="34" charset="-122"/>
                <a:cs typeface="汉语拼音" panose="000B0604020202020204" pitchFamily="34" charset="0"/>
              </a:rPr>
              <a:t>xiào</a:t>
            </a:r>
            <a:endParaRPr lang="zh-CN" altLang="en-US" sz="2800" dirty="0">
              <a:solidFill>
                <a:srgbClr val="FF0000"/>
              </a:solidFill>
              <a:latin typeface="汉语拼音" panose="000B0604020202020204" pitchFamily="34" charset="0"/>
              <a:ea typeface="Arial Unicode MS" pitchFamily="34" charset="-122"/>
              <a:cs typeface="汉语拼音" panose="000B0604020202020204" pitchFamily="34" charset="0"/>
            </a:endParaRPr>
          </a:p>
        </p:txBody>
      </p:sp>
      <p:grpSp>
        <p:nvGrpSpPr>
          <p:cNvPr id="17" name="组合 15"/>
          <p:cNvGrpSpPr>
            <a:grpSpLocks/>
          </p:cNvGrpSpPr>
          <p:nvPr/>
        </p:nvGrpSpPr>
        <p:grpSpPr bwMode="auto">
          <a:xfrm>
            <a:off x="34925" y="-20638"/>
            <a:ext cx="2008188" cy="523876"/>
            <a:chOff x="70" y="-63"/>
            <a:chExt cx="3161" cy="824"/>
          </a:xfrm>
        </p:grpSpPr>
        <p:sp>
          <p:nvSpPr>
            <p:cNvPr id="1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2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1" name="菱形 2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矩形 14"/>
          <p:cNvSpPr>
            <a:spLocks noChangeArrowheads="1"/>
          </p:cNvSpPr>
          <p:nvPr/>
        </p:nvSpPr>
        <p:spPr bwMode="auto">
          <a:xfrm>
            <a:off x="564257" y="625475"/>
            <a:ext cx="5951959"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b="1" dirty="0">
                <a:solidFill>
                  <a:srgbClr val="0D0D0D"/>
                </a:solidFill>
                <a:latin typeface="宋体" panose="02010600030101010101" pitchFamily="2" charset="-122"/>
              </a:rPr>
              <a:t>2.</a:t>
            </a:r>
            <a:r>
              <a:rPr lang="zh-CN" altLang="zh-CN" sz="2800" b="1" dirty="0">
                <a:latin typeface="宋体" panose="02010600030101010101" pitchFamily="2" charset="-122"/>
              </a:rPr>
              <a:t>指出下列各句运用的说明方法。</a:t>
            </a:r>
          </a:p>
        </p:txBody>
      </p:sp>
      <p:sp>
        <p:nvSpPr>
          <p:cNvPr id="52228" name="矩形 9"/>
          <p:cNvSpPr>
            <a:spLocks noChangeArrowheads="1"/>
          </p:cNvSpPr>
          <p:nvPr/>
        </p:nvSpPr>
        <p:spPr bwMode="auto">
          <a:xfrm>
            <a:off x="179512" y="1131590"/>
            <a:ext cx="8712522" cy="345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600" b="1" dirty="0">
                <a:latin typeface="楷体" pitchFamily="49" charset="-122"/>
                <a:ea typeface="楷体" pitchFamily="49" charset="-122"/>
              </a:rPr>
              <a:t>（</a:t>
            </a:r>
            <a:r>
              <a:rPr lang="en-US" altLang="zh-CN" sz="2600" b="1" dirty="0">
                <a:latin typeface="楷体" pitchFamily="49" charset="-122"/>
                <a:ea typeface="楷体" pitchFamily="49" charset="-122"/>
              </a:rPr>
              <a:t>1</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石拱桥的桥洞成弧形</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就像虹。</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　 　　</a:t>
            </a:r>
            <a:r>
              <a:rPr lang="zh-CN" altLang="en-US" sz="2600" b="1" dirty="0">
                <a:latin typeface="楷体" pitchFamily="49" charset="-122"/>
                <a:ea typeface="楷体" pitchFamily="49" charset="-122"/>
              </a:rPr>
              <a:t>）</a:t>
            </a:r>
            <a:endParaRPr lang="zh-CN" altLang="zh-CN" sz="2600" b="1" dirty="0">
              <a:latin typeface="楷体" pitchFamily="49" charset="-122"/>
              <a:ea typeface="楷体" pitchFamily="49" charset="-122"/>
            </a:endParaRPr>
          </a:p>
          <a:p>
            <a:pPr>
              <a:lnSpc>
                <a:spcPct val="120000"/>
              </a:lnSpc>
            </a:pPr>
            <a:r>
              <a:rPr lang="zh-CN" altLang="en-US" sz="2600" b="1" dirty="0">
                <a:latin typeface="楷体" pitchFamily="49" charset="-122"/>
                <a:ea typeface="楷体" pitchFamily="49" charset="-122"/>
              </a:rPr>
              <a:t>（</a:t>
            </a:r>
            <a:r>
              <a:rPr lang="en-US" altLang="zh-CN" sz="2600" b="1" dirty="0">
                <a:latin typeface="楷体" pitchFamily="49" charset="-122"/>
                <a:ea typeface="楷体" pitchFamily="49" charset="-122"/>
              </a:rPr>
              <a:t>2</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桥长</a:t>
            </a:r>
            <a:r>
              <a:rPr lang="en-US" altLang="zh-CN" sz="2600" b="1" dirty="0">
                <a:latin typeface="楷体" pitchFamily="49" charset="-122"/>
                <a:ea typeface="楷体" pitchFamily="49" charset="-122"/>
              </a:rPr>
              <a:t>265</a:t>
            </a:r>
            <a:r>
              <a:rPr lang="zh-CN" altLang="zh-CN" sz="2600" b="1" dirty="0">
                <a:latin typeface="楷体" pitchFamily="49" charset="-122"/>
                <a:ea typeface="楷体" pitchFamily="49" charset="-122"/>
              </a:rPr>
              <a:t>米</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由</a:t>
            </a:r>
            <a:r>
              <a:rPr lang="en-US" altLang="zh-CN" sz="2600" b="1" dirty="0">
                <a:latin typeface="楷体" pitchFamily="49" charset="-122"/>
                <a:ea typeface="楷体" pitchFamily="49" charset="-122"/>
              </a:rPr>
              <a:t>11</a:t>
            </a:r>
            <a:r>
              <a:rPr lang="zh-CN" altLang="zh-CN" sz="2600" b="1" dirty="0">
                <a:latin typeface="楷体" pitchFamily="49" charset="-122"/>
                <a:ea typeface="楷体" pitchFamily="49" charset="-122"/>
              </a:rPr>
              <a:t>个半圆形的石拱组成</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每个石拱长度不一</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自</a:t>
            </a:r>
            <a:r>
              <a:rPr lang="en-US" altLang="zh-CN" sz="2600" b="1" dirty="0">
                <a:latin typeface="楷体" pitchFamily="49" charset="-122"/>
                <a:ea typeface="楷体" pitchFamily="49" charset="-122"/>
              </a:rPr>
              <a:t>16</a:t>
            </a:r>
            <a:r>
              <a:rPr lang="zh-CN" altLang="zh-CN" sz="2600" b="1" dirty="0">
                <a:latin typeface="楷体" pitchFamily="49" charset="-122"/>
                <a:ea typeface="楷体" pitchFamily="49" charset="-122"/>
              </a:rPr>
              <a:t>米到</a:t>
            </a:r>
            <a:r>
              <a:rPr lang="en-US" altLang="zh-CN" sz="2600" b="1" dirty="0">
                <a:latin typeface="楷体" pitchFamily="49" charset="-122"/>
                <a:ea typeface="楷体" pitchFamily="49" charset="-122"/>
              </a:rPr>
              <a:t>21.6</a:t>
            </a:r>
            <a:r>
              <a:rPr lang="zh-CN" altLang="zh-CN" sz="2600" b="1" dirty="0">
                <a:latin typeface="楷体" pitchFamily="49" charset="-122"/>
                <a:ea typeface="楷体" pitchFamily="49" charset="-122"/>
              </a:rPr>
              <a:t>米。</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　　　　</a:t>
            </a:r>
            <a:r>
              <a:rPr lang="zh-CN" altLang="en-US" sz="2600" b="1" dirty="0">
                <a:latin typeface="楷体" pitchFamily="49" charset="-122"/>
                <a:ea typeface="楷体" pitchFamily="49" charset="-122"/>
              </a:rPr>
              <a:t>）</a:t>
            </a:r>
            <a:endParaRPr lang="zh-CN" altLang="zh-CN" sz="2600" b="1" dirty="0">
              <a:latin typeface="楷体" pitchFamily="49" charset="-122"/>
              <a:ea typeface="楷体" pitchFamily="49" charset="-122"/>
            </a:endParaRPr>
          </a:p>
          <a:p>
            <a:pPr>
              <a:lnSpc>
                <a:spcPct val="120000"/>
              </a:lnSpc>
            </a:pPr>
            <a:r>
              <a:rPr lang="zh-CN" altLang="en-US" sz="2600" b="1" dirty="0">
                <a:latin typeface="楷体" pitchFamily="49" charset="-122"/>
                <a:ea typeface="楷体" pitchFamily="49" charset="-122"/>
              </a:rPr>
              <a:t>（</a:t>
            </a:r>
            <a:r>
              <a:rPr lang="en-US" altLang="zh-CN" sz="2600" b="1" dirty="0">
                <a:latin typeface="楷体" pitchFamily="49" charset="-122"/>
                <a:ea typeface="楷体" pitchFamily="49" charset="-122"/>
              </a:rPr>
              <a:t>3</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唐朝的张嘉贞说它“制造奇特</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人不知其所以为”。</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　　　</a:t>
            </a:r>
            <a:r>
              <a:rPr lang="zh-CN" altLang="en-US" sz="2600" b="1" dirty="0">
                <a:latin typeface="楷体" pitchFamily="49" charset="-122"/>
                <a:ea typeface="楷体" pitchFamily="49" charset="-122"/>
              </a:rPr>
              <a:t>）</a:t>
            </a:r>
            <a:endParaRPr lang="zh-CN" altLang="zh-CN" sz="2600" b="1" dirty="0">
              <a:latin typeface="楷体" pitchFamily="49" charset="-122"/>
              <a:ea typeface="楷体" pitchFamily="49" charset="-122"/>
            </a:endParaRPr>
          </a:p>
          <a:p>
            <a:pPr>
              <a:lnSpc>
                <a:spcPct val="120000"/>
              </a:lnSpc>
            </a:pPr>
            <a:r>
              <a:rPr lang="zh-CN" altLang="en-US" sz="2600" b="1" dirty="0">
                <a:latin typeface="楷体" pitchFamily="49" charset="-122"/>
                <a:ea typeface="楷体" pitchFamily="49" charset="-122"/>
              </a:rPr>
              <a:t>（</a:t>
            </a:r>
            <a:r>
              <a:rPr lang="en-US" altLang="zh-CN" sz="2600" b="1" dirty="0">
                <a:latin typeface="楷体" pitchFamily="49" charset="-122"/>
                <a:ea typeface="楷体" pitchFamily="49" charset="-122"/>
              </a:rPr>
              <a:t>4</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如福建漳州的江东桥</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修建于</a:t>
            </a:r>
            <a:r>
              <a:rPr lang="en-US" altLang="zh-CN" sz="2600" b="1" dirty="0">
                <a:latin typeface="楷体" pitchFamily="49" charset="-122"/>
                <a:ea typeface="楷体" pitchFamily="49" charset="-122"/>
              </a:rPr>
              <a:t>800</a:t>
            </a:r>
            <a:r>
              <a:rPr lang="zh-CN" altLang="zh-CN" sz="2600" b="1" dirty="0">
                <a:latin typeface="楷体" pitchFamily="49" charset="-122"/>
                <a:ea typeface="楷体" pitchFamily="49" charset="-122"/>
              </a:rPr>
              <a:t>年前……</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　</a:t>
            </a:r>
            <a:r>
              <a:rPr lang="en-US" altLang="zh-CN" sz="2600" b="1" dirty="0">
                <a:latin typeface="楷体" pitchFamily="49" charset="-122"/>
                <a:ea typeface="楷体" pitchFamily="49" charset="-122"/>
              </a:rPr>
              <a:t>   </a:t>
            </a:r>
            <a:r>
              <a:rPr lang="zh-CN" altLang="en-US" sz="2600" b="1" dirty="0">
                <a:latin typeface="楷体" pitchFamily="49" charset="-122"/>
                <a:ea typeface="楷体" pitchFamily="49" charset="-122"/>
              </a:rPr>
              <a:t>）</a:t>
            </a:r>
            <a:endParaRPr lang="zh-CN" altLang="zh-CN" sz="2600" b="1" dirty="0">
              <a:latin typeface="楷体" pitchFamily="49" charset="-122"/>
              <a:ea typeface="楷体" pitchFamily="49" charset="-122"/>
            </a:endParaRPr>
          </a:p>
          <a:p>
            <a:pPr>
              <a:lnSpc>
                <a:spcPct val="120000"/>
              </a:lnSpc>
            </a:pPr>
            <a:r>
              <a:rPr lang="zh-CN" altLang="en-US" sz="2600" b="1" dirty="0">
                <a:latin typeface="楷体" pitchFamily="49" charset="-122"/>
                <a:ea typeface="楷体" pitchFamily="49" charset="-122"/>
              </a:rPr>
              <a:t>（</a:t>
            </a:r>
            <a:r>
              <a:rPr lang="en-US" altLang="zh-CN" sz="2600" b="1" dirty="0">
                <a:latin typeface="楷体" pitchFamily="49" charset="-122"/>
                <a:ea typeface="楷体" pitchFamily="49" charset="-122"/>
              </a:rPr>
              <a:t>5</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由于各拱相连</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所以这种桥叫作联拱石桥。</a:t>
            </a:r>
            <a:r>
              <a:rPr lang="zh-CN" altLang="en-US" sz="2600" b="1" dirty="0">
                <a:latin typeface="楷体" pitchFamily="49" charset="-122"/>
                <a:ea typeface="楷体" pitchFamily="49" charset="-122"/>
              </a:rPr>
              <a:t>（</a:t>
            </a:r>
            <a:r>
              <a:rPr lang="zh-CN" altLang="zh-CN" sz="2600" b="1" dirty="0">
                <a:latin typeface="楷体" pitchFamily="49" charset="-122"/>
                <a:ea typeface="楷体" pitchFamily="49" charset="-122"/>
              </a:rPr>
              <a:t>　　</a:t>
            </a:r>
            <a:r>
              <a:rPr lang="zh-CN" altLang="en-US" sz="2600" b="1" dirty="0">
                <a:latin typeface="楷体" pitchFamily="49" charset="-122"/>
                <a:ea typeface="楷体" pitchFamily="49" charset="-122"/>
              </a:rPr>
              <a:t>）</a:t>
            </a:r>
            <a:endParaRPr lang="zh-CN" altLang="zh-CN" sz="2600" b="1" dirty="0">
              <a:latin typeface="楷体" pitchFamily="49" charset="-122"/>
              <a:ea typeface="楷体" pitchFamily="49" charset="-122"/>
            </a:endParaRPr>
          </a:p>
        </p:txBody>
      </p:sp>
      <p:sp>
        <p:nvSpPr>
          <p:cNvPr id="10" name="TextBox 9"/>
          <p:cNvSpPr txBox="1">
            <a:spLocks noChangeArrowheads="1"/>
          </p:cNvSpPr>
          <p:nvPr/>
        </p:nvSpPr>
        <p:spPr bwMode="auto">
          <a:xfrm>
            <a:off x="6156176" y="1150640"/>
            <a:ext cx="12008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anose="02010609060101010101" pitchFamily="49" charset="-122"/>
                <a:ea typeface="楷体" panose="02010609060101010101" pitchFamily="49" charset="-122"/>
              </a:rPr>
              <a:t>打比方</a:t>
            </a:r>
          </a:p>
        </p:txBody>
      </p:sp>
      <p:sp>
        <p:nvSpPr>
          <p:cNvPr id="14" name="TextBox 13"/>
          <p:cNvSpPr txBox="1">
            <a:spLocks noChangeArrowheads="1"/>
          </p:cNvSpPr>
          <p:nvPr/>
        </p:nvSpPr>
        <p:spPr bwMode="auto">
          <a:xfrm>
            <a:off x="4716016" y="2109787"/>
            <a:ext cx="129470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anose="02010609060101010101" pitchFamily="49" charset="-122"/>
                <a:ea typeface="楷体" panose="02010609060101010101" pitchFamily="49" charset="-122"/>
              </a:rPr>
              <a:t>列数字</a:t>
            </a:r>
          </a:p>
        </p:txBody>
      </p:sp>
      <p:sp>
        <p:nvSpPr>
          <p:cNvPr id="15" name="TextBox 14"/>
          <p:cNvSpPr txBox="1">
            <a:spLocks noChangeArrowheads="1"/>
          </p:cNvSpPr>
          <p:nvPr/>
        </p:nvSpPr>
        <p:spPr bwMode="auto">
          <a:xfrm>
            <a:off x="674812" y="3045892"/>
            <a:ext cx="1160884"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anose="02010609060101010101" pitchFamily="49" charset="-122"/>
                <a:ea typeface="楷体" panose="02010609060101010101" pitchFamily="49" charset="-122"/>
              </a:rPr>
              <a:t>引用</a:t>
            </a:r>
          </a:p>
        </p:txBody>
      </p:sp>
      <p:sp>
        <p:nvSpPr>
          <p:cNvPr id="16" name="TextBox 15"/>
          <p:cNvSpPr txBox="1">
            <a:spLocks noChangeArrowheads="1"/>
          </p:cNvSpPr>
          <p:nvPr/>
        </p:nvSpPr>
        <p:spPr bwMode="auto">
          <a:xfrm>
            <a:off x="7461845" y="3525565"/>
            <a:ext cx="1214611"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举例子</a:t>
            </a:r>
          </a:p>
        </p:txBody>
      </p:sp>
      <p:sp>
        <p:nvSpPr>
          <p:cNvPr id="17" name="TextBox 16"/>
          <p:cNvSpPr txBox="1">
            <a:spLocks noChangeArrowheads="1"/>
          </p:cNvSpPr>
          <p:nvPr/>
        </p:nvSpPr>
        <p:spPr bwMode="auto">
          <a:xfrm>
            <a:off x="7524179" y="4054003"/>
            <a:ext cx="115227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2400" b="1" dirty="0">
                <a:solidFill>
                  <a:srgbClr val="FF0000"/>
                </a:solidFill>
                <a:latin typeface="楷体" panose="02010609060101010101" pitchFamily="49" charset="-122"/>
                <a:ea typeface="楷体" panose="02010609060101010101" pitchFamily="49" charset="-122"/>
              </a:rPr>
              <a:t>下定义</a:t>
            </a:r>
          </a:p>
        </p:txBody>
      </p:sp>
      <p:grpSp>
        <p:nvGrpSpPr>
          <p:cNvPr id="13" name="组合 15"/>
          <p:cNvGrpSpPr>
            <a:grpSpLocks/>
          </p:cNvGrpSpPr>
          <p:nvPr/>
        </p:nvGrpSpPr>
        <p:grpSpPr bwMode="auto">
          <a:xfrm>
            <a:off x="34925" y="-20638"/>
            <a:ext cx="2008188" cy="523876"/>
            <a:chOff x="70" y="-63"/>
            <a:chExt cx="3161" cy="824"/>
          </a:xfrm>
        </p:grpSpPr>
        <p:sp>
          <p:nvSpPr>
            <p:cNvPr id="1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矩形 1"/>
          <p:cNvSpPr>
            <a:spLocks noChangeArrowheads="1"/>
          </p:cNvSpPr>
          <p:nvPr/>
        </p:nvSpPr>
        <p:spPr bwMode="auto">
          <a:xfrm>
            <a:off x="539713" y="627063"/>
            <a:ext cx="8064574"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b="1" dirty="0">
                <a:latin typeface="宋体" panose="02010600030101010101" pitchFamily="2" charset="-122"/>
              </a:rPr>
              <a:t>3.</a:t>
            </a:r>
            <a:r>
              <a:rPr lang="zh-CN" altLang="zh-CN" sz="2800" b="1" dirty="0">
                <a:latin typeface="宋体" panose="02010600030101010101" pitchFamily="2" charset="-122"/>
              </a:rPr>
              <a:t>选出下列词语中</a:t>
            </a:r>
            <a:r>
              <a:rPr lang="zh-CN" altLang="en-US" sz="2800" b="1" dirty="0">
                <a:latin typeface="宋体" panose="02010600030101010101" pitchFamily="2" charset="-122"/>
              </a:rPr>
              <a:t>画线</a:t>
            </a:r>
            <a:r>
              <a:rPr lang="zh-CN" altLang="zh-CN" sz="2800" b="1" dirty="0">
                <a:latin typeface="宋体" panose="02010600030101010101" pitchFamily="2" charset="-122"/>
              </a:rPr>
              <a:t>字注音和字形完全正确的一项</a:t>
            </a:r>
            <a:r>
              <a:rPr lang="zh-CN" altLang="en-US" sz="2800" b="1" dirty="0">
                <a:latin typeface="宋体" panose="02010600030101010101" pitchFamily="2" charset="-122"/>
              </a:rPr>
              <a:t>（    ）</a:t>
            </a:r>
          </a:p>
        </p:txBody>
      </p:sp>
      <p:sp>
        <p:nvSpPr>
          <p:cNvPr id="10" name="矩形 9"/>
          <p:cNvSpPr>
            <a:spLocks noChangeArrowheads="1"/>
          </p:cNvSpPr>
          <p:nvPr/>
        </p:nvSpPr>
        <p:spPr bwMode="auto">
          <a:xfrm>
            <a:off x="1496542" y="1078632"/>
            <a:ext cx="439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a:solidFill>
                  <a:srgbClr val="FF0000"/>
                </a:solidFill>
              </a:rPr>
              <a:t>D</a:t>
            </a:r>
            <a:endParaRPr lang="zh-CN" altLang="en-US" dirty="0">
              <a:solidFill>
                <a:srgbClr val="FF0000"/>
              </a:solidFill>
            </a:endParaRPr>
          </a:p>
        </p:txBody>
      </p:sp>
      <p:sp>
        <p:nvSpPr>
          <p:cNvPr id="53253" name="矩形 12"/>
          <p:cNvSpPr>
            <a:spLocks noChangeArrowheads="1"/>
          </p:cNvSpPr>
          <p:nvPr/>
        </p:nvSpPr>
        <p:spPr bwMode="auto">
          <a:xfrm>
            <a:off x="431862" y="1652588"/>
            <a:ext cx="828027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latinLnBrk="1">
              <a:lnSpc>
                <a:spcPct val="150000"/>
              </a:lnSpc>
            </a:pPr>
            <a:r>
              <a:rPr lang="zh-CN" altLang="zh-CN" sz="2800" b="1" dirty="0">
                <a:latin typeface="楷体" pitchFamily="49" charset="-122"/>
                <a:ea typeface="楷体" pitchFamily="49" charset="-122"/>
              </a:rPr>
              <a:t>A.</a:t>
            </a:r>
            <a:r>
              <a:rPr lang="zh-CN" altLang="zh-CN" sz="2800" b="1" u="sng" dirty="0">
                <a:latin typeface="楷体" pitchFamily="49" charset="-122"/>
                <a:ea typeface="楷体" pitchFamily="49" charset="-122"/>
              </a:rPr>
              <a:t>弧</a:t>
            </a:r>
            <a:r>
              <a:rPr lang="zh-CN" altLang="zh-CN" sz="2800" b="1" dirty="0">
                <a:latin typeface="楷体" pitchFamily="49" charset="-122"/>
                <a:ea typeface="楷体" pitchFamily="49" charset="-122"/>
              </a:rPr>
              <a:t>形</a:t>
            </a:r>
            <a:r>
              <a:rPr lang="zh-CN" altLang="zh-CN" sz="2800" dirty="0">
                <a:latin typeface="汉语拼音" panose="000B0604020202020204" pitchFamily="34" charset="0"/>
                <a:ea typeface="楷体" pitchFamily="49" charset="-122"/>
                <a:cs typeface="汉语拼音" panose="000B0604020202020204" pitchFamily="34" charset="0"/>
              </a:rPr>
              <a:t>hú</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雄</a:t>
            </a:r>
            <a:r>
              <a:rPr lang="zh-CN" altLang="zh-CN" sz="2800" b="1" u="sng" dirty="0">
                <a:latin typeface="楷体" pitchFamily="49" charset="-122"/>
                <a:ea typeface="楷体" pitchFamily="49" charset="-122"/>
              </a:rPr>
              <a:t>跨</a:t>
            </a:r>
            <a:r>
              <a:rPr lang="zh-CN" altLang="zh-CN" sz="2800" dirty="0">
                <a:latin typeface="汉语拼音" panose="000B0604020202020204" pitchFamily="34" charset="0"/>
                <a:ea typeface="楷体" pitchFamily="49" charset="-122"/>
                <a:cs typeface="汉语拼音" panose="000B0604020202020204" pitchFamily="34" charset="0"/>
              </a:rPr>
              <a:t>kuà</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残</a:t>
            </a:r>
            <a:r>
              <a:rPr lang="zh-CN" altLang="zh-CN" sz="2800" b="1" u="sng" dirty="0">
                <a:latin typeface="楷体" pitchFamily="49" charset="-122"/>
                <a:ea typeface="楷体" pitchFamily="49" charset="-122"/>
              </a:rPr>
              <a:t>损</a:t>
            </a:r>
            <a:r>
              <a:rPr lang="zh-CN" altLang="zh-CN" sz="2800" dirty="0">
                <a:latin typeface="汉语拼音" panose="000B0604020202020204" pitchFamily="34" charset="0"/>
                <a:ea typeface="楷体" pitchFamily="49" charset="-122"/>
                <a:cs typeface="汉语拼音" panose="000B0604020202020204" pitchFamily="34" charset="0"/>
              </a:rPr>
              <a:t>sǔn</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巧妙绝</a:t>
            </a:r>
            <a:r>
              <a:rPr lang="zh-CN" altLang="zh-CN" sz="2800" b="1" u="sng" dirty="0">
                <a:latin typeface="楷体" pitchFamily="49" charset="-122"/>
                <a:ea typeface="楷体" pitchFamily="49" charset="-122"/>
              </a:rPr>
              <a:t>轮</a:t>
            </a:r>
            <a:r>
              <a:rPr lang="zh-CN" altLang="zh-CN" sz="2800" dirty="0">
                <a:latin typeface="汉语拼音" panose="000B0604020202020204" pitchFamily="34" charset="0"/>
                <a:ea typeface="楷体" pitchFamily="49" charset="-122"/>
                <a:cs typeface="汉语拼音" panose="000B0604020202020204" pitchFamily="34" charset="0"/>
              </a:rPr>
              <a:t>lún   </a:t>
            </a:r>
            <a:endParaRPr lang="en-US" altLang="zh-CN" sz="2800" dirty="0">
              <a:latin typeface="汉语拼音" panose="000B0604020202020204" pitchFamily="34" charset="0"/>
              <a:ea typeface="楷体" pitchFamily="49" charset="-122"/>
              <a:cs typeface="汉语拼音" panose="000B0604020202020204" pitchFamily="34" charset="0"/>
            </a:endParaRPr>
          </a:p>
          <a:p>
            <a:pPr latinLnBrk="1">
              <a:lnSpc>
                <a:spcPct val="150000"/>
              </a:lnSpc>
            </a:pPr>
            <a:r>
              <a:rPr lang="zh-CN" altLang="zh-CN" sz="2800" b="1" dirty="0">
                <a:latin typeface="楷体" pitchFamily="49" charset="-122"/>
                <a:ea typeface="楷体" pitchFamily="49" charset="-122"/>
              </a:rPr>
              <a:t>B.</a:t>
            </a:r>
            <a:r>
              <a:rPr lang="zh-CN" altLang="zh-CN" sz="2800" b="1" u="sng" dirty="0">
                <a:latin typeface="楷体" pitchFamily="49" charset="-122"/>
                <a:ea typeface="楷体" pitchFamily="49" charset="-122"/>
              </a:rPr>
              <a:t>陡</a:t>
            </a:r>
            <a:r>
              <a:rPr lang="zh-CN" altLang="zh-CN" sz="2800" b="1" dirty="0">
                <a:latin typeface="楷体" pitchFamily="49" charset="-122"/>
                <a:ea typeface="楷体" pitchFamily="49" charset="-122"/>
              </a:rPr>
              <a:t>坡</a:t>
            </a:r>
            <a:r>
              <a:rPr lang="zh-CN" altLang="zh-CN" sz="2800" dirty="0">
                <a:latin typeface="汉语拼音" panose="000B0604020202020204" pitchFamily="34" charset="0"/>
                <a:ea typeface="楷体" pitchFamily="49" charset="-122"/>
                <a:cs typeface="汉语拼音" panose="000B0604020202020204" pitchFamily="34" charset="0"/>
              </a:rPr>
              <a:t>dǒu</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暴</a:t>
            </a:r>
            <a:r>
              <a:rPr lang="zh-CN" altLang="zh-CN" sz="2800" b="1" u="sng" dirty="0">
                <a:latin typeface="楷体" pitchFamily="49" charset="-122"/>
                <a:ea typeface="楷体" pitchFamily="49" charset="-122"/>
              </a:rPr>
              <a:t>涨</a:t>
            </a:r>
            <a:r>
              <a:rPr lang="zh-CN" altLang="zh-CN" sz="2800" dirty="0">
                <a:latin typeface="汉语拼音" panose="000B0604020202020204" pitchFamily="34" charset="0"/>
                <a:ea typeface="楷体" pitchFamily="49" charset="-122"/>
                <a:cs typeface="汉语拼音" panose="000B0604020202020204" pitchFamily="34" charset="0"/>
              </a:rPr>
              <a:t>zhǎng </a:t>
            </a:r>
            <a:r>
              <a:rPr lang="en-US" altLang="zh-CN" sz="2800" dirty="0">
                <a:latin typeface="汉语拼音" panose="000B0604020202020204" pitchFamily="34" charset="0"/>
                <a:ea typeface="楷体" pitchFamily="49" charset="-122"/>
                <a:cs typeface="汉语拼音" panose="000B0604020202020204" pitchFamily="34" charset="0"/>
              </a:rPr>
              <a:t>   </a:t>
            </a:r>
            <a:r>
              <a:rPr lang="zh-CN" altLang="zh-CN" sz="2800" b="1" dirty="0">
                <a:latin typeface="楷体" pitchFamily="49" charset="-122"/>
                <a:ea typeface="楷体" pitchFamily="49" charset="-122"/>
              </a:rPr>
              <a:t>匀</a:t>
            </a:r>
            <a:r>
              <a:rPr lang="zh-CN" altLang="zh-CN" sz="2800" b="1" u="sng" dirty="0">
                <a:latin typeface="楷体" pitchFamily="49" charset="-122"/>
                <a:ea typeface="楷体" pitchFamily="49" charset="-122"/>
              </a:rPr>
              <a:t>称</a:t>
            </a:r>
            <a:r>
              <a:rPr lang="zh-CN" altLang="zh-CN" sz="2800" dirty="0">
                <a:latin typeface="汉语拼音" panose="000B0604020202020204" pitchFamily="34" charset="0"/>
                <a:ea typeface="楷体" pitchFamily="49" charset="-122"/>
                <a:cs typeface="汉语拼音" panose="000B0604020202020204" pitchFamily="34" charset="0"/>
              </a:rPr>
              <a:t>chēng </a:t>
            </a:r>
            <a:r>
              <a:rPr lang="en-US" altLang="zh-CN" sz="2800" dirty="0">
                <a:latin typeface="汉语拼音" panose="000B0604020202020204" pitchFamily="34" charset="0"/>
                <a:ea typeface="楷体" pitchFamily="49" charset="-122"/>
                <a:cs typeface="汉语拼音" panose="000B0604020202020204" pitchFamily="34" charset="0"/>
              </a:rPr>
              <a:t>   </a:t>
            </a:r>
            <a:r>
              <a:rPr lang="zh-CN" altLang="zh-CN" sz="2800" b="1" dirty="0" smtClean="0">
                <a:latin typeface="楷体" pitchFamily="49" charset="-122"/>
                <a:ea typeface="楷体" pitchFamily="49" charset="-122"/>
              </a:rPr>
              <a:t>交头接</a:t>
            </a:r>
            <a:r>
              <a:rPr lang="zh-CN" altLang="zh-CN" sz="2800" b="1" u="sng" dirty="0" smtClean="0">
                <a:latin typeface="楷体" pitchFamily="49" charset="-122"/>
                <a:ea typeface="楷体" pitchFamily="49" charset="-122"/>
              </a:rPr>
              <a:t>耳</a:t>
            </a:r>
            <a:r>
              <a:rPr lang="zh-CN" altLang="zh-CN" sz="2800" dirty="0">
                <a:latin typeface="汉语拼音" panose="000B0604020202020204" pitchFamily="34" charset="0"/>
                <a:ea typeface="楷体" pitchFamily="49" charset="-122"/>
                <a:cs typeface="汉语拼音" panose="000B0604020202020204" pitchFamily="34" charset="0"/>
              </a:rPr>
              <a:t>ěr</a:t>
            </a:r>
          </a:p>
          <a:p>
            <a:pPr latinLnBrk="1">
              <a:lnSpc>
                <a:spcPct val="150000"/>
              </a:lnSpc>
            </a:pPr>
            <a:r>
              <a:rPr lang="zh-CN" altLang="zh-CN" sz="2800" b="1" dirty="0">
                <a:latin typeface="楷体" pitchFamily="49" charset="-122"/>
                <a:ea typeface="楷体" pitchFamily="49" charset="-122"/>
              </a:rPr>
              <a:t>C.智</a:t>
            </a:r>
            <a:r>
              <a:rPr lang="zh-CN" altLang="zh-CN" sz="2800" b="1" u="sng" dirty="0">
                <a:latin typeface="楷体" pitchFamily="49" charset="-122"/>
                <a:ea typeface="楷体" pitchFamily="49" charset="-122"/>
              </a:rPr>
              <a:t>慧</a:t>
            </a:r>
            <a:r>
              <a:rPr lang="zh-CN" altLang="zh-CN" sz="2800" dirty="0">
                <a:latin typeface="汉语拼音" panose="000B0604020202020204" pitchFamily="34" charset="0"/>
                <a:ea typeface="楷体" pitchFamily="49" charset="-122"/>
                <a:cs typeface="汉语拼音" panose="000B0604020202020204" pitchFamily="34" charset="0"/>
              </a:rPr>
              <a:t>huì</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铺</a:t>
            </a:r>
            <a:r>
              <a:rPr lang="zh-CN" altLang="zh-CN" sz="2800" b="1" u="sng" dirty="0">
                <a:latin typeface="楷体" pitchFamily="49" charset="-122"/>
                <a:ea typeface="楷体" pitchFamily="49" charset="-122"/>
              </a:rPr>
              <a:t>砌</a:t>
            </a:r>
            <a:r>
              <a:rPr lang="zh-CN" altLang="zh-CN" sz="2800" dirty="0">
                <a:latin typeface="汉语拼音" panose="000B0604020202020204" pitchFamily="34" charset="0"/>
                <a:ea typeface="楷体" pitchFamily="49" charset="-122"/>
                <a:cs typeface="汉语拼音" panose="000B0604020202020204" pitchFamily="34" charset="0"/>
              </a:rPr>
              <a:t>qiè</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u="sng" dirty="0">
                <a:latin typeface="楷体" pitchFamily="49" charset="-122"/>
                <a:ea typeface="楷体" pitchFamily="49" charset="-122"/>
              </a:rPr>
              <a:t>雕</a:t>
            </a:r>
            <a:r>
              <a:rPr lang="zh-CN" altLang="zh-CN" sz="2800" b="1" dirty="0">
                <a:latin typeface="楷体" pitchFamily="49" charset="-122"/>
                <a:ea typeface="楷体" pitchFamily="49" charset="-122"/>
              </a:rPr>
              <a:t>刻</a:t>
            </a:r>
            <a:r>
              <a:rPr lang="zh-CN" altLang="zh-CN" sz="2800" dirty="0">
                <a:latin typeface="汉语拼音" panose="000B0604020202020204" pitchFamily="34" charset="0"/>
                <a:ea typeface="楷体" pitchFamily="49" charset="-122"/>
                <a:cs typeface="汉语拼音" panose="000B0604020202020204" pitchFamily="34" charset="0"/>
              </a:rPr>
              <a:t>diāo </a:t>
            </a:r>
            <a:r>
              <a:rPr lang="en-US" altLang="zh-CN" sz="2800" dirty="0">
                <a:latin typeface="汉语拼音" panose="000B0604020202020204" pitchFamily="34" charset="0"/>
                <a:ea typeface="楷体" pitchFamily="49" charset="-122"/>
                <a:cs typeface="汉语拼音" panose="000B0604020202020204" pitchFamily="34" charset="0"/>
              </a:rPr>
              <a:t>    </a:t>
            </a:r>
            <a:r>
              <a:rPr lang="en-US" altLang="zh-CN" sz="2800" dirty="0" smtClean="0">
                <a:latin typeface="汉语拼音" panose="000B0604020202020204" pitchFamily="34" charset="0"/>
                <a:ea typeface="楷体" pitchFamily="49" charset="-122"/>
                <a:cs typeface="汉语拼音" panose="000B0604020202020204" pitchFamily="34" charset="0"/>
              </a:rPr>
              <a:t> </a:t>
            </a:r>
            <a:r>
              <a:rPr lang="zh-CN" altLang="zh-CN" sz="2800" b="1" dirty="0">
                <a:latin typeface="楷体" pitchFamily="49" charset="-122"/>
                <a:ea typeface="楷体" pitchFamily="49" charset="-122"/>
              </a:rPr>
              <a:t>千</a:t>
            </a:r>
            <a:r>
              <a:rPr lang="zh-CN" altLang="zh-CN" sz="2800" b="1" u="sng" dirty="0">
                <a:latin typeface="楷体" pitchFamily="49" charset="-122"/>
                <a:ea typeface="楷体" pitchFamily="49" charset="-122"/>
              </a:rPr>
              <a:t>态</a:t>
            </a:r>
            <a:r>
              <a:rPr lang="zh-CN" altLang="zh-CN" sz="2800" b="1" dirty="0">
                <a:latin typeface="楷体" pitchFamily="49" charset="-122"/>
                <a:ea typeface="楷体" pitchFamily="49" charset="-122"/>
              </a:rPr>
              <a:t>万状</a:t>
            </a:r>
            <a:r>
              <a:rPr lang="zh-CN" altLang="zh-CN" sz="2800" dirty="0">
                <a:latin typeface="汉语拼音" panose="000B0604020202020204" pitchFamily="34" charset="0"/>
                <a:ea typeface="楷体" pitchFamily="49" charset="-122"/>
                <a:cs typeface="汉语拼音" panose="000B0604020202020204" pitchFamily="34" charset="0"/>
              </a:rPr>
              <a:t>tài   </a:t>
            </a:r>
            <a:endParaRPr lang="en-US" altLang="zh-CN" sz="2800" dirty="0">
              <a:latin typeface="汉语拼音" panose="000B0604020202020204" pitchFamily="34" charset="0"/>
              <a:ea typeface="楷体" pitchFamily="49" charset="-122"/>
              <a:cs typeface="汉语拼音" panose="000B0604020202020204" pitchFamily="34" charset="0"/>
            </a:endParaRPr>
          </a:p>
          <a:p>
            <a:pPr latinLnBrk="1">
              <a:lnSpc>
                <a:spcPct val="150000"/>
              </a:lnSpc>
            </a:pPr>
            <a:r>
              <a:rPr lang="zh-CN" altLang="zh-CN" sz="2800" b="1" dirty="0">
                <a:latin typeface="楷体" pitchFamily="49" charset="-122"/>
                <a:ea typeface="楷体" pitchFamily="49" charset="-122"/>
              </a:rPr>
              <a:t>D.序</a:t>
            </a:r>
            <a:r>
              <a:rPr lang="zh-CN" altLang="zh-CN" sz="2800" b="1" u="sng" dirty="0">
                <a:latin typeface="楷体" pitchFamily="49" charset="-122"/>
                <a:ea typeface="楷体" pitchFamily="49" charset="-122"/>
              </a:rPr>
              <a:t>幕</a:t>
            </a:r>
            <a:r>
              <a:rPr lang="zh-CN" altLang="zh-CN" sz="2800" dirty="0">
                <a:latin typeface="汉语拼音" panose="000B0604020202020204" pitchFamily="34" charset="0"/>
                <a:ea typeface="楷体" pitchFamily="49" charset="-122"/>
                <a:cs typeface="汉语拼音" panose="000B0604020202020204" pitchFamily="34" charset="0"/>
              </a:rPr>
              <a:t>mù</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冲</a:t>
            </a:r>
            <a:r>
              <a:rPr lang="zh-CN" altLang="zh-CN" sz="2800" b="1" u="sng" dirty="0">
                <a:latin typeface="楷体" pitchFamily="49" charset="-122"/>
                <a:ea typeface="楷体" pitchFamily="49" charset="-122"/>
              </a:rPr>
              <a:t>毁</a:t>
            </a:r>
            <a:r>
              <a:rPr lang="zh-CN" altLang="zh-CN" sz="2800" dirty="0">
                <a:latin typeface="汉语拼音" panose="000B0604020202020204" pitchFamily="34" charset="0"/>
                <a:ea typeface="楷体" pitchFamily="49" charset="-122"/>
                <a:cs typeface="汉语拼音" panose="000B0604020202020204" pitchFamily="34" charset="0"/>
              </a:rPr>
              <a:t>huǐ</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弯</a:t>
            </a:r>
            <a:r>
              <a:rPr lang="zh-CN" altLang="zh-CN" sz="2800" b="1" u="sng" dirty="0">
                <a:latin typeface="楷体" pitchFamily="49" charset="-122"/>
                <a:ea typeface="楷体" pitchFamily="49" charset="-122"/>
              </a:rPr>
              <a:t>曲</a:t>
            </a:r>
            <a:r>
              <a:rPr lang="zh-CN" altLang="zh-CN" sz="2800" dirty="0">
                <a:latin typeface="汉语拼音" panose="000B0604020202020204" pitchFamily="34" charset="0"/>
                <a:ea typeface="楷体" pitchFamily="49" charset="-122"/>
                <a:cs typeface="汉语拼音" panose="000B0604020202020204" pitchFamily="34" charset="0"/>
              </a:rPr>
              <a:t>qū</a:t>
            </a:r>
            <a:r>
              <a:rPr lang="zh-CN" altLang="zh-CN" sz="2800" b="1" dirty="0">
                <a:latin typeface="楷体" pitchFamily="49" charset="-122"/>
                <a:ea typeface="楷体" pitchFamily="49" charset="-122"/>
              </a:rPr>
              <a:t>    </a:t>
            </a:r>
            <a:r>
              <a:rPr lang="en-US" altLang="zh-CN" sz="2800" b="1" dirty="0">
                <a:latin typeface="楷体" pitchFamily="49" charset="-122"/>
                <a:ea typeface="楷体" pitchFamily="49" charset="-122"/>
              </a:rPr>
              <a:t> </a:t>
            </a:r>
            <a:r>
              <a:rPr lang="zh-CN" altLang="zh-CN" sz="2800" b="1" dirty="0">
                <a:latin typeface="楷体" pitchFamily="49" charset="-122"/>
                <a:ea typeface="楷体" pitchFamily="49" charset="-122"/>
              </a:rPr>
              <a:t>就地取</a:t>
            </a:r>
            <a:r>
              <a:rPr lang="zh-CN" altLang="zh-CN" sz="2800" b="1" u="sng" dirty="0">
                <a:latin typeface="楷体" pitchFamily="49" charset="-122"/>
                <a:ea typeface="楷体" pitchFamily="49" charset="-122"/>
              </a:rPr>
              <a:t>材</a:t>
            </a:r>
            <a:r>
              <a:rPr lang="zh-CN" altLang="zh-CN" sz="2800" dirty="0">
                <a:latin typeface="汉语拼音" panose="000B0604020202020204" pitchFamily="34" charset="0"/>
                <a:ea typeface="楷体" pitchFamily="49" charset="-122"/>
                <a:cs typeface="汉语拼音" panose="000B0604020202020204" pitchFamily="34" charset="0"/>
              </a:rPr>
              <a:t>cái</a:t>
            </a:r>
          </a:p>
        </p:txBody>
      </p:sp>
      <p:grpSp>
        <p:nvGrpSpPr>
          <p:cNvPr id="9" name="组合 15"/>
          <p:cNvGrpSpPr>
            <a:grpSpLocks/>
          </p:cNvGrpSpPr>
          <p:nvPr/>
        </p:nvGrpSpPr>
        <p:grpSpPr bwMode="auto">
          <a:xfrm>
            <a:off x="34925" y="-20638"/>
            <a:ext cx="2008188" cy="523876"/>
            <a:chOff x="70" y="-63"/>
            <a:chExt cx="3161" cy="824"/>
          </a:xfrm>
        </p:grpSpPr>
        <p:sp>
          <p:nvSpPr>
            <p:cNvPr id="1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a:spLocks noChangeArrowheads="1"/>
          </p:cNvSpPr>
          <p:nvPr/>
        </p:nvSpPr>
        <p:spPr bwMode="auto">
          <a:xfrm>
            <a:off x="450850" y="1345867"/>
            <a:ext cx="8513638"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latinLnBrk="1">
              <a:lnSpc>
                <a:spcPct val="200000"/>
              </a:lnSpc>
            </a:pPr>
            <a:r>
              <a:rPr lang="zh-CN" altLang="zh-CN" sz="2500" b="1" dirty="0">
                <a:latin typeface="楷体" pitchFamily="49" charset="-122"/>
                <a:ea typeface="楷体" pitchFamily="49" charset="-122"/>
              </a:rPr>
              <a:t>A.</a:t>
            </a:r>
            <a:r>
              <a:rPr lang="zh-CN" altLang="zh-CN" sz="2500" b="1" u="sng" dirty="0">
                <a:latin typeface="楷体" pitchFamily="49" charset="-122"/>
                <a:ea typeface="楷体" pitchFamily="49" charset="-122"/>
              </a:rPr>
              <a:t>戎</a:t>
            </a:r>
            <a:r>
              <a:rPr lang="zh-CN" altLang="zh-CN" sz="2500" b="1" dirty="0">
                <a:latin typeface="楷体" pitchFamily="49" charset="-122"/>
                <a:ea typeface="楷体" pitchFamily="49" charset="-122"/>
              </a:rPr>
              <a:t>装</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róng</a:t>
            </a:r>
            <a:r>
              <a:rPr lang="zh-CN" altLang="en-US" sz="2500" b="1" dirty="0">
                <a:latin typeface="楷体" pitchFamily="49" charset="-122"/>
                <a:ea typeface="楷体" pitchFamily="49" charset="-122"/>
              </a:rPr>
              <a:t>）</a:t>
            </a:r>
            <a:r>
              <a:rPr lang="zh-CN" altLang="zh-CN" sz="2500" b="1" u="sng" dirty="0">
                <a:latin typeface="楷体" pitchFamily="49" charset="-122"/>
                <a:ea typeface="楷体" pitchFamily="49" charset="-122"/>
              </a:rPr>
              <a:t>迂</a:t>
            </a:r>
            <a:r>
              <a:rPr lang="zh-CN" altLang="zh-CN" sz="2500" b="1" dirty="0">
                <a:latin typeface="楷体" pitchFamily="49" charset="-122"/>
                <a:ea typeface="楷体" pitchFamily="49" charset="-122"/>
              </a:rPr>
              <a:t>腐</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yū</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被</a:t>
            </a:r>
            <a:r>
              <a:rPr lang="zh-CN" altLang="zh-CN" sz="2500" b="1" u="sng" dirty="0">
                <a:latin typeface="楷体" pitchFamily="49" charset="-122"/>
                <a:ea typeface="楷体" pitchFamily="49" charset="-122"/>
              </a:rPr>
              <a:t>褥</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rù</a:t>
            </a:r>
            <a:r>
              <a:rPr lang="zh-CN" altLang="en-US" sz="2500" b="1" dirty="0">
                <a:latin typeface="楷体" pitchFamily="49" charset="-122"/>
                <a:ea typeface="楷体" pitchFamily="49" charset="-122"/>
              </a:rPr>
              <a:t>）</a:t>
            </a:r>
            <a:r>
              <a:rPr lang="zh-CN" altLang="zh-CN" sz="2500" b="1" u="sng" dirty="0">
                <a:latin typeface="楷体" pitchFamily="49" charset="-122"/>
                <a:ea typeface="楷体" pitchFamily="49" charset="-122"/>
              </a:rPr>
              <a:t>刨</a:t>
            </a:r>
            <a:r>
              <a:rPr lang="zh-CN" altLang="zh-CN" sz="2500" b="1" dirty="0">
                <a:latin typeface="楷体" pitchFamily="49" charset="-122"/>
                <a:ea typeface="楷体" pitchFamily="49" charset="-122"/>
              </a:rPr>
              <a:t>根问底</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páo</a:t>
            </a:r>
            <a:r>
              <a:rPr lang="zh-CN" altLang="en-US" sz="2500" b="1" dirty="0">
                <a:latin typeface="楷体" pitchFamily="49" charset="-122"/>
                <a:ea typeface="楷体" pitchFamily="49" charset="-122"/>
              </a:rPr>
              <a:t>）</a:t>
            </a:r>
            <a:endParaRPr lang="zh-CN" altLang="zh-CN" sz="2500" b="1" dirty="0">
              <a:latin typeface="楷体" pitchFamily="49" charset="-122"/>
              <a:ea typeface="楷体" pitchFamily="49" charset="-122"/>
            </a:endParaRPr>
          </a:p>
          <a:p>
            <a:pPr latinLnBrk="1">
              <a:lnSpc>
                <a:spcPct val="200000"/>
              </a:lnSpc>
            </a:pPr>
            <a:r>
              <a:rPr lang="zh-CN" altLang="zh-CN" sz="2500" b="1" dirty="0">
                <a:latin typeface="楷体" pitchFamily="49" charset="-122"/>
                <a:ea typeface="楷体" pitchFamily="49" charset="-122"/>
              </a:rPr>
              <a:t>B.</a:t>
            </a:r>
            <a:r>
              <a:rPr lang="zh-CN" altLang="zh-CN" sz="2500" b="1" u="sng" dirty="0">
                <a:latin typeface="楷体" pitchFamily="49" charset="-122"/>
                <a:ea typeface="楷体" pitchFamily="49" charset="-122"/>
              </a:rPr>
              <a:t>檀</a:t>
            </a:r>
            <a:r>
              <a:rPr lang="zh-CN" altLang="zh-CN" sz="2500" b="1" dirty="0">
                <a:latin typeface="楷体" pitchFamily="49" charset="-122"/>
                <a:ea typeface="楷体" pitchFamily="49" charset="-122"/>
              </a:rPr>
              <a:t>香</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tán</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字</a:t>
            </a:r>
            <a:r>
              <a:rPr lang="zh-CN" altLang="zh-CN" sz="2500" b="1" u="sng" dirty="0">
                <a:latin typeface="楷体" pitchFamily="49" charset="-122"/>
                <a:ea typeface="楷体" pitchFamily="49" charset="-122"/>
              </a:rPr>
              <a:t>帖</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tiè</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荒</a:t>
            </a:r>
            <a:r>
              <a:rPr lang="zh-CN" altLang="zh-CN" sz="2500" b="1" u="sng" dirty="0">
                <a:latin typeface="楷体" pitchFamily="49" charset="-122"/>
                <a:ea typeface="楷体" pitchFamily="49" charset="-122"/>
              </a:rPr>
              <a:t>僻</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pì</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白</a:t>
            </a:r>
            <a:r>
              <a:rPr lang="zh-CN" altLang="zh-CN" sz="2500" b="1" u="sng" dirty="0">
                <a:latin typeface="楷体" pitchFamily="49" charset="-122"/>
                <a:ea typeface="楷体" pitchFamily="49" charset="-122"/>
              </a:rPr>
              <a:t>驹</a:t>
            </a:r>
            <a:r>
              <a:rPr lang="zh-CN" altLang="zh-CN" sz="2500" b="1" dirty="0">
                <a:latin typeface="楷体" pitchFamily="49" charset="-122"/>
                <a:ea typeface="楷体" pitchFamily="49" charset="-122"/>
              </a:rPr>
              <a:t>过隙</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jū</a:t>
            </a:r>
            <a:r>
              <a:rPr lang="zh-CN" altLang="en-US" sz="2500" b="1" dirty="0">
                <a:latin typeface="楷体" pitchFamily="49" charset="-122"/>
                <a:ea typeface="楷体" pitchFamily="49" charset="-122"/>
              </a:rPr>
              <a:t>）</a:t>
            </a:r>
            <a:endParaRPr lang="zh-CN" altLang="zh-CN" sz="2500" b="1" dirty="0">
              <a:latin typeface="楷体" pitchFamily="49" charset="-122"/>
              <a:ea typeface="楷体" pitchFamily="49" charset="-122"/>
            </a:endParaRPr>
          </a:p>
          <a:p>
            <a:pPr latinLnBrk="1">
              <a:lnSpc>
                <a:spcPct val="200000"/>
              </a:lnSpc>
            </a:pPr>
            <a:r>
              <a:rPr lang="zh-CN" altLang="zh-CN" sz="2500" b="1" dirty="0">
                <a:latin typeface="楷体" pitchFamily="49" charset="-122"/>
                <a:ea typeface="楷体" pitchFamily="49" charset="-122"/>
              </a:rPr>
              <a:t>C.坎</a:t>
            </a:r>
            <a:r>
              <a:rPr lang="zh-CN" altLang="zh-CN" sz="2500" b="1" u="sng" dirty="0">
                <a:latin typeface="楷体" pitchFamily="49" charset="-122"/>
                <a:ea typeface="楷体" pitchFamily="49" charset="-122"/>
              </a:rPr>
              <a:t>坷</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kē</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污</a:t>
            </a:r>
            <a:r>
              <a:rPr lang="zh-CN" altLang="zh-CN" sz="2500" b="1" u="sng" dirty="0">
                <a:latin typeface="楷体" pitchFamily="49" charset="-122"/>
                <a:ea typeface="楷体" pitchFamily="49" charset="-122"/>
              </a:rPr>
              <a:t>垢</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gòu</a:t>
            </a:r>
            <a:r>
              <a:rPr lang="zh-CN" altLang="en-US" sz="2500" b="1" dirty="0">
                <a:latin typeface="楷体" pitchFamily="49" charset="-122"/>
                <a:ea typeface="楷体" pitchFamily="49" charset="-122"/>
              </a:rPr>
              <a:t>）</a:t>
            </a:r>
            <a:r>
              <a:rPr lang="zh-CN" altLang="zh-CN" sz="2500" b="1" u="sng" dirty="0">
                <a:latin typeface="楷体" pitchFamily="49" charset="-122"/>
                <a:ea typeface="楷体" pitchFamily="49" charset="-122"/>
              </a:rPr>
              <a:t>誊</a:t>
            </a:r>
            <a:r>
              <a:rPr lang="zh-CN" altLang="zh-CN" sz="2500" b="1" dirty="0">
                <a:latin typeface="楷体" pitchFamily="49" charset="-122"/>
                <a:ea typeface="楷体" pitchFamily="49" charset="-122"/>
              </a:rPr>
              <a:t>写</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téng</a:t>
            </a:r>
            <a:r>
              <a:rPr lang="zh-CN" altLang="en-US" sz="2500" b="1" dirty="0">
                <a:latin typeface="楷体" pitchFamily="49" charset="-122"/>
                <a:ea typeface="楷体" pitchFamily="49" charset="-122"/>
              </a:rPr>
              <a:t>）</a:t>
            </a:r>
            <a:r>
              <a:rPr lang="zh-CN" altLang="zh-CN" sz="2500" b="1" u="sng" dirty="0">
                <a:latin typeface="楷体" pitchFamily="49" charset="-122"/>
                <a:ea typeface="楷体" pitchFamily="49" charset="-122"/>
              </a:rPr>
              <a:t>绰绰</a:t>
            </a:r>
            <a:r>
              <a:rPr lang="zh-CN" altLang="zh-CN" sz="2500" b="1" dirty="0">
                <a:latin typeface="楷体" pitchFamily="49" charset="-122"/>
                <a:ea typeface="楷体" pitchFamily="49" charset="-122"/>
              </a:rPr>
              <a:t>有余</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zhuō</a:t>
            </a:r>
            <a:r>
              <a:rPr lang="zh-CN" altLang="en-US" sz="2500" b="1" dirty="0">
                <a:latin typeface="楷体" pitchFamily="49" charset="-122"/>
                <a:ea typeface="楷体" pitchFamily="49" charset="-122"/>
              </a:rPr>
              <a:t>）</a:t>
            </a:r>
            <a:endParaRPr lang="zh-CN" altLang="zh-CN" sz="2500" b="1" dirty="0">
              <a:latin typeface="楷体" pitchFamily="49" charset="-122"/>
              <a:ea typeface="楷体" pitchFamily="49" charset="-122"/>
            </a:endParaRPr>
          </a:p>
          <a:p>
            <a:pPr latinLnBrk="1">
              <a:lnSpc>
                <a:spcPct val="200000"/>
              </a:lnSpc>
            </a:pPr>
            <a:r>
              <a:rPr lang="zh-CN" altLang="zh-CN" sz="2500" b="1" dirty="0">
                <a:latin typeface="楷体" pitchFamily="49" charset="-122"/>
                <a:ea typeface="楷体" pitchFamily="49" charset="-122"/>
              </a:rPr>
              <a:t>D.</a:t>
            </a:r>
            <a:r>
              <a:rPr lang="zh-CN" altLang="zh-CN" sz="2500" b="1" u="sng" dirty="0">
                <a:latin typeface="楷体" pitchFamily="49" charset="-122"/>
                <a:ea typeface="楷体" pitchFamily="49" charset="-122"/>
              </a:rPr>
              <a:t>肋</a:t>
            </a:r>
            <a:r>
              <a:rPr lang="zh-CN" altLang="zh-CN" sz="2500" b="1" dirty="0">
                <a:latin typeface="楷体" pitchFamily="49" charset="-122"/>
                <a:ea typeface="楷体" pitchFamily="49" charset="-122"/>
              </a:rPr>
              <a:t>骨</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lèi</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麻</a:t>
            </a:r>
            <a:r>
              <a:rPr lang="zh-CN" altLang="zh-CN" sz="2500" b="1" u="sng" dirty="0">
                <a:latin typeface="楷体" pitchFamily="49" charset="-122"/>
                <a:ea typeface="楷体" pitchFamily="49" charset="-122"/>
              </a:rPr>
              <a:t>痹</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bì</a:t>
            </a:r>
            <a:r>
              <a:rPr lang="zh-CN" altLang="en-US" sz="2500" b="1" dirty="0">
                <a:latin typeface="楷体" pitchFamily="49" charset="-122"/>
                <a:ea typeface="楷体" pitchFamily="49" charset="-122"/>
              </a:rPr>
              <a:t>）</a:t>
            </a:r>
            <a:r>
              <a:rPr lang="zh-CN" altLang="zh-CN" sz="2500" b="1" u="sng" dirty="0">
                <a:latin typeface="楷体" pitchFamily="49" charset="-122"/>
                <a:ea typeface="楷体" pitchFamily="49" charset="-122"/>
              </a:rPr>
              <a:t>烙</a:t>
            </a:r>
            <a:r>
              <a:rPr lang="zh-CN" altLang="zh-CN" sz="2500" b="1" dirty="0">
                <a:latin typeface="楷体" pitchFamily="49" charset="-122"/>
                <a:ea typeface="楷体" pitchFamily="49" charset="-122"/>
              </a:rPr>
              <a:t>印</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lào</a:t>
            </a:r>
            <a:r>
              <a:rPr lang="zh-CN" altLang="en-US" sz="2500" b="1" dirty="0">
                <a:latin typeface="楷体" pitchFamily="49" charset="-122"/>
                <a:ea typeface="楷体" pitchFamily="49" charset="-122"/>
              </a:rPr>
              <a:t>）</a:t>
            </a:r>
            <a:r>
              <a:rPr lang="zh-CN" altLang="zh-CN" sz="2500" b="1" dirty="0">
                <a:latin typeface="楷体" pitchFamily="49" charset="-122"/>
                <a:ea typeface="楷体" pitchFamily="49" charset="-122"/>
              </a:rPr>
              <a:t>失之东</a:t>
            </a:r>
            <a:r>
              <a:rPr lang="zh-CN" altLang="zh-CN" sz="2500" b="1" u="sng" dirty="0">
                <a:latin typeface="楷体" pitchFamily="49" charset="-122"/>
                <a:ea typeface="楷体" pitchFamily="49" charset="-122"/>
              </a:rPr>
              <a:t>隅</a:t>
            </a:r>
            <a:r>
              <a:rPr lang="zh-CN" altLang="en-US" sz="2500" b="1" dirty="0">
                <a:latin typeface="楷体" pitchFamily="49" charset="-122"/>
                <a:ea typeface="楷体" pitchFamily="49" charset="-122"/>
              </a:rPr>
              <a:t>（</a:t>
            </a:r>
            <a:r>
              <a:rPr lang="zh-CN" altLang="zh-CN" sz="2500" dirty="0">
                <a:latin typeface="汉语拼音" panose="000B0604020202020204" pitchFamily="34" charset="0"/>
                <a:ea typeface="楷体" pitchFamily="49" charset="-122"/>
                <a:cs typeface="汉语拼音" panose="000B0604020202020204" pitchFamily="34" charset="0"/>
              </a:rPr>
              <a:t>yú</a:t>
            </a:r>
            <a:r>
              <a:rPr lang="zh-CN" altLang="en-US" sz="2500" b="1" dirty="0">
                <a:latin typeface="楷体" pitchFamily="49" charset="-122"/>
                <a:ea typeface="楷体" pitchFamily="49" charset="-122"/>
              </a:rPr>
              <a:t>）</a:t>
            </a:r>
            <a:endParaRPr lang="zh-CN" altLang="zh-CN" sz="2500" b="1" dirty="0">
              <a:latin typeface="楷体" pitchFamily="49" charset="-122"/>
              <a:ea typeface="楷体" pitchFamily="49" charset="-122"/>
            </a:endParaRPr>
          </a:p>
        </p:txBody>
      </p:sp>
      <p:sp>
        <p:nvSpPr>
          <p:cNvPr id="54275" name="矩形 2"/>
          <p:cNvSpPr>
            <a:spLocks noChangeArrowheads="1"/>
          </p:cNvSpPr>
          <p:nvPr/>
        </p:nvSpPr>
        <p:spPr bwMode="auto">
          <a:xfrm>
            <a:off x="468313" y="741029"/>
            <a:ext cx="784810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b="1" dirty="0">
                <a:solidFill>
                  <a:srgbClr val="000000"/>
                </a:solidFill>
                <a:latin typeface="宋体" panose="02010600030101010101" pitchFamily="2" charset="-122"/>
              </a:rPr>
              <a:t>4.</a:t>
            </a:r>
            <a:r>
              <a:rPr lang="zh-CN" altLang="zh-CN" sz="2800" b="1" dirty="0">
                <a:latin typeface="宋体" panose="02010600030101010101" pitchFamily="2" charset="-122"/>
              </a:rPr>
              <a:t>下列词语中</a:t>
            </a:r>
            <a:r>
              <a:rPr lang="zh-CN" altLang="en-US" sz="2800" b="1" dirty="0">
                <a:latin typeface="宋体" panose="02010600030101010101" pitchFamily="2" charset="-122"/>
              </a:rPr>
              <a:t>画线</a:t>
            </a:r>
            <a:r>
              <a:rPr lang="zh-CN" altLang="zh-CN" sz="2800" b="1" dirty="0">
                <a:latin typeface="宋体" panose="02010600030101010101" pitchFamily="2" charset="-122"/>
              </a:rPr>
              <a:t>字注音有误的一项是</a:t>
            </a:r>
            <a:r>
              <a:rPr lang="zh-CN" altLang="en-US" sz="2800" b="1" dirty="0">
                <a:latin typeface="宋体" panose="02010600030101010101" pitchFamily="2" charset="-122"/>
              </a:rPr>
              <a:t>（    ） </a:t>
            </a:r>
          </a:p>
        </p:txBody>
      </p:sp>
      <p:sp>
        <p:nvSpPr>
          <p:cNvPr id="4" name="TextBox 3"/>
          <p:cNvSpPr txBox="1">
            <a:spLocks noChangeArrowheads="1"/>
          </p:cNvSpPr>
          <p:nvPr/>
        </p:nvSpPr>
        <p:spPr bwMode="auto">
          <a:xfrm>
            <a:off x="7059613" y="741029"/>
            <a:ext cx="5762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a:solidFill>
                  <a:srgbClr val="FF0000"/>
                </a:solidFill>
              </a:rPr>
              <a:t>C</a:t>
            </a:r>
            <a:endParaRPr lang="zh-CN" altLang="en-US" sz="2800">
              <a:solidFill>
                <a:srgbClr val="FF0000"/>
              </a:solidFill>
            </a:endParaRPr>
          </a:p>
        </p:txBody>
      </p:sp>
      <p:grpSp>
        <p:nvGrpSpPr>
          <p:cNvPr id="10" name="组合 15"/>
          <p:cNvGrpSpPr>
            <a:grpSpLocks/>
          </p:cNvGrpSpPr>
          <p:nvPr/>
        </p:nvGrpSpPr>
        <p:grpSpPr bwMode="auto">
          <a:xfrm>
            <a:off x="34925" y="-20638"/>
            <a:ext cx="2008188" cy="523876"/>
            <a:chOff x="70" y="-63"/>
            <a:chExt cx="3161" cy="824"/>
          </a:xfrm>
        </p:grpSpPr>
        <p:sp>
          <p:nvSpPr>
            <p:cNvPr id="1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课堂检测</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01" name="组合 1"/>
          <p:cNvGrpSpPr>
            <a:grpSpLocks/>
          </p:cNvGrpSpPr>
          <p:nvPr/>
        </p:nvGrpSpPr>
        <p:grpSpPr bwMode="auto">
          <a:xfrm>
            <a:off x="3700463" y="488653"/>
            <a:ext cx="1743075" cy="642937"/>
            <a:chOff x="3333750" y="555625"/>
            <a:chExt cx="1743075" cy="643766"/>
          </a:xfrm>
        </p:grpSpPr>
        <p:sp>
          <p:nvSpPr>
            <p:cNvPr id="7" name="圆角矩形 6"/>
            <p:cNvSpPr/>
            <p:nvPr/>
          </p:nvSpPr>
          <p:spPr>
            <a:xfrm rot="555800">
              <a:off x="4602163" y="673251"/>
              <a:ext cx="442912"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8" name="圆角矩形 7"/>
            <p:cNvSpPr/>
            <p:nvPr/>
          </p:nvSpPr>
          <p:spPr>
            <a:xfrm rot="20470821">
              <a:off x="4197350" y="679610"/>
              <a:ext cx="442913" cy="421229"/>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9" name="圆角矩形 8"/>
            <p:cNvSpPr/>
            <p:nvPr/>
          </p:nvSpPr>
          <p:spPr>
            <a:xfrm rot="319204">
              <a:off x="3778250" y="679610"/>
              <a:ext cx="441325" cy="421229"/>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0" name="圆角矩形 9"/>
            <p:cNvSpPr/>
            <p:nvPr/>
          </p:nvSpPr>
          <p:spPr>
            <a:xfrm rot="21148334">
              <a:off x="3368675" y="687557"/>
              <a:ext cx="441325" cy="421230"/>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5309" name="矩形 1"/>
            <p:cNvSpPr>
              <a:spLocks noChangeArrowheads="1"/>
            </p:cNvSpPr>
            <p:nvPr/>
          </p:nvSpPr>
          <p:spPr bwMode="auto">
            <a:xfrm>
              <a:off x="3333750" y="555625"/>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拓展阅读</a:t>
              </a:r>
            </a:p>
          </p:txBody>
        </p:sp>
      </p:grpSp>
      <p:sp>
        <p:nvSpPr>
          <p:cNvPr id="55303" name="TextBox 1"/>
          <p:cNvSpPr txBox="1">
            <a:spLocks noChangeArrowheads="1"/>
          </p:cNvSpPr>
          <p:nvPr/>
        </p:nvSpPr>
        <p:spPr bwMode="auto">
          <a:xfrm>
            <a:off x="5508327" y="695028"/>
            <a:ext cx="23760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smtClean="0">
                <a:solidFill>
                  <a:srgbClr val="FF0000"/>
                </a:solidFill>
              </a:rPr>
              <a:t>（中考真题</a:t>
            </a:r>
            <a:r>
              <a:rPr lang="zh-CN" altLang="en-US" b="1" dirty="0" smtClean="0">
                <a:solidFill>
                  <a:srgbClr val="FF0000"/>
                </a:solidFill>
              </a:rPr>
              <a:t>）</a:t>
            </a:r>
            <a:endParaRPr lang="zh-CN" altLang="en-US" b="1" dirty="0">
              <a:solidFill>
                <a:srgbClr val="FF0000"/>
              </a:solidFill>
            </a:endParaRPr>
          </a:p>
        </p:txBody>
      </p:sp>
      <p:sp>
        <p:nvSpPr>
          <p:cNvPr id="55304" name="矩形 2"/>
          <p:cNvSpPr>
            <a:spLocks noChangeArrowheads="1"/>
          </p:cNvSpPr>
          <p:nvPr/>
        </p:nvSpPr>
        <p:spPr bwMode="auto">
          <a:xfrm>
            <a:off x="420553" y="1052719"/>
            <a:ext cx="83693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600" dirty="0">
                <a:latin typeface="黑体" pitchFamily="49" charset="-122"/>
                <a:ea typeface="黑体" pitchFamily="49" charset="-122"/>
              </a:rPr>
              <a:t>港珠澳大桥的“科技密码”</a:t>
            </a:r>
          </a:p>
          <a:p>
            <a:pPr eaLnBrk="1" hangingPunct="1"/>
            <a:r>
              <a:rPr lang="zh-CN" altLang="en-US" sz="2600" b="1" dirty="0">
                <a:latin typeface="楷体" pitchFamily="49" charset="-122"/>
                <a:ea typeface="楷体" pitchFamily="49" charset="-122"/>
              </a:rPr>
              <a:t>    ①远眺，全长</a:t>
            </a:r>
            <a:r>
              <a:rPr lang="en-US" altLang="zh-CN" sz="2600" b="1" dirty="0">
                <a:latin typeface="楷体" pitchFamily="49" charset="-122"/>
                <a:ea typeface="楷体" pitchFamily="49" charset="-122"/>
              </a:rPr>
              <a:t>55</a:t>
            </a:r>
            <a:r>
              <a:rPr lang="zh-CN" altLang="en-US" sz="2600" b="1" dirty="0">
                <a:latin typeface="楷体" pitchFamily="49" charset="-122"/>
                <a:ea typeface="楷体" pitchFamily="49" charset="-122"/>
              </a:rPr>
              <a:t>公里双向六车道的港珠澳大桥宛若蛟龙，蜿蜒腾越于蔚蓝色的海面上。大桥将珠三角地区连成一片，珠海、澳门同香港间的车程由</a:t>
            </a:r>
            <a:r>
              <a:rPr lang="en-US" altLang="zh-CN" sz="2600" b="1" dirty="0">
                <a:latin typeface="楷体" pitchFamily="49" charset="-122"/>
                <a:ea typeface="楷体" pitchFamily="49" charset="-122"/>
              </a:rPr>
              <a:t>3</a:t>
            </a:r>
            <a:r>
              <a:rPr lang="zh-CN" altLang="en-US" sz="2600" b="1" dirty="0">
                <a:latin typeface="楷体" pitchFamily="49" charset="-122"/>
                <a:ea typeface="楷体" pitchFamily="49" charset="-122"/>
              </a:rPr>
              <a:t>小时缩短至半小时，形成港珠澳一小时经济生活圈。</a:t>
            </a:r>
          </a:p>
          <a:p>
            <a:pPr eaLnBrk="1" hangingPunct="1"/>
            <a:r>
              <a:rPr lang="zh-CN" altLang="en-US" sz="2600" b="1" dirty="0">
                <a:latin typeface="楷体" pitchFamily="49" charset="-122"/>
                <a:ea typeface="楷体" pitchFamily="49" charset="-122"/>
              </a:rPr>
              <a:t>    ②这是世界上最长的跨海桥梁工程，也是一座名副其实的科技大桥。</a:t>
            </a:r>
            <a:endParaRPr lang="en-US" altLang="zh-CN" sz="2600" b="1" dirty="0">
              <a:latin typeface="楷体" pitchFamily="49" charset="-122"/>
              <a:ea typeface="楷体" pitchFamily="49" charset="-122"/>
            </a:endParaRPr>
          </a:p>
          <a:p>
            <a:pPr eaLnBrk="1" hangingPunct="1"/>
            <a:r>
              <a:rPr lang="zh-CN" altLang="en-US" sz="2600" b="1" dirty="0">
                <a:latin typeface="楷体" pitchFamily="49" charset="-122"/>
                <a:ea typeface="楷体" pitchFamily="49" charset="-122"/>
              </a:rPr>
              <a:t>    ③根据规划，港珠澳大桥工程项目要穿越</a:t>
            </a:r>
            <a:r>
              <a:rPr lang="en-US" altLang="zh-CN" sz="2600" b="1" dirty="0">
                <a:latin typeface="楷体" pitchFamily="49" charset="-122"/>
                <a:ea typeface="楷体" pitchFamily="49" charset="-122"/>
              </a:rPr>
              <a:t>30</a:t>
            </a:r>
            <a:r>
              <a:rPr lang="zh-CN" altLang="en-US" sz="2600" b="1" dirty="0">
                <a:latin typeface="楷体" pitchFamily="49" charset="-122"/>
                <a:ea typeface="楷体" pitchFamily="49" charset="-122"/>
              </a:rPr>
              <a:t>万吨级巨轮通行的航道，同时毗邻香港国际机场。大桥要满足</a:t>
            </a:r>
          </a:p>
        </p:txBody>
      </p:sp>
      <p:grpSp>
        <p:nvGrpSpPr>
          <p:cNvPr id="13" name="组合 12"/>
          <p:cNvGrpSpPr>
            <a:grpSpLocks/>
          </p:cNvGrpSpPr>
          <p:nvPr/>
        </p:nvGrpSpPr>
        <p:grpSpPr bwMode="auto">
          <a:xfrm>
            <a:off x="34925" y="-20638"/>
            <a:ext cx="2008188" cy="523876"/>
            <a:chOff x="70" y="-63"/>
            <a:chExt cx="3161" cy="824"/>
          </a:xfrm>
        </p:grpSpPr>
        <p:sp>
          <p:nvSpPr>
            <p:cNvPr id="1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矩形 1"/>
          <p:cNvSpPr>
            <a:spLocks noChangeArrowheads="1"/>
          </p:cNvSpPr>
          <p:nvPr/>
        </p:nvSpPr>
        <p:spPr bwMode="auto">
          <a:xfrm>
            <a:off x="431639" y="627063"/>
            <a:ext cx="8280722" cy="40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600" b="1" dirty="0">
                <a:solidFill>
                  <a:srgbClr val="000000"/>
                </a:solidFill>
                <a:latin typeface="楷体" pitchFamily="49" charset="-122"/>
                <a:ea typeface="楷体" pitchFamily="49" charset="-122"/>
              </a:rPr>
              <a:t>30</a:t>
            </a:r>
            <a:r>
              <a:rPr lang="zh-CN" altLang="en-US" sz="2600" b="1" dirty="0">
                <a:solidFill>
                  <a:srgbClr val="000000"/>
                </a:solidFill>
                <a:latin typeface="楷体" pitchFamily="49" charset="-122"/>
                <a:ea typeface="楷体" pitchFamily="49" charset="-122"/>
              </a:rPr>
              <a:t>万吨级巨轮通行的需求就得建高，要满足附近机场航班降落的限高需求又得建矮。经过综合考量，大桥的最合理方案确定为“桥、岛、隧交通集群工程”，即在航道海域大桥沉入海底，搭建深埋沉管隧道，同时在隧道两端建起人工岛连接桥身。</a:t>
            </a:r>
            <a:endParaRPr lang="en-US" altLang="zh-CN" sz="2600" b="1" dirty="0">
              <a:solidFill>
                <a:srgbClr val="000000"/>
              </a:solidFill>
              <a:latin typeface="楷体" pitchFamily="49" charset="-122"/>
              <a:ea typeface="楷体" pitchFamily="49" charset="-122"/>
            </a:endParaRPr>
          </a:p>
          <a:p>
            <a:pPr eaLnBrk="1" hangingPunct="1"/>
            <a:r>
              <a:rPr lang="zh-CN" altLang="en-US" sz="2600" b="1" dirty="0">
                <a:solidFill>
                  <a:srgbClr val="000000"/>
                </a:solidFill>
                <a:latin typeface="楷体" pitchFamily="49" charset="-122"/>
                <a:ea typeface="楷体" pitchFamily="49" charset="-122"/>
              </a:rPr>
              <a:t>    ④外海人工建岛和海底沉管隧道，是港珠澳大桥建设的难中之难。</a:t>
            </a:r>
          </a:p>
          <a:p>
            <a:pPr eaLnBrk="1" hangingPunct="1"/>
            <a:r>
              <a:rPr lang="zh-CN" altLang="en-US" sz="2600" b="1" dirty="0">
                <a:solidFill>
                  <a:srgbClr val="000000"/>
                </a:solidFill>
                <a:latin typeface="楷体" pitchFamily="49" charset="-122"/>
                <a:ea typeface="楷体" pitchFamily="49" charset="-122"/>
              </a:rPr>
              <a:t>    ⑤从上空俯瞰港珠澳大桥，巨龙在离岸</a:t>
            </a:r>
            <a:r>
              <a:rPr lang="en-US" altLang="zh-CN" sz="2600" b="1" dirty="0">
                <a:solidFill>
                  <a:srgbClr val="000000"/>
                </a:solidFill>
                <a:latin typeface="楷体" pitchFamily="49" charset="-122"/>
                <a:ea typeface="楷体" pitchFamily="49" charset="-122"/>
              </a:rPr>
              <a:t>20</a:t>
            </a:r>
            <a:r>
              <a:rPr lang="zh-CN" altLang="en-US" sz="2600" b="1" dirty="0">
                <a:solidFill>
                  <a:srgbClr val="000000"/>
                </a:solidFill>
                <a:latin typeface="楷体" pitchFamily="49" charset="-122"/>
                <a:ea typeface="楷体" pitchFamily="49" charset="-122"/>
              </a:rPr>
              <a:t>多公里处倏忽隐没，再在</a:t>
            </a:r>
            <a:r>
              <a:rPr lang="en-US" altLang="zh-CN" sz="2600" b="1" dirty="0">
                <a:solidFill>
                  <a:srgbClr val="000000"/>
                </a:solidFill>
                <a:latin typeface="楷体" pitchFamily="49" charset="-122"/>
                <a:ea typeface="楷体" pitchFamily="49" charset="-122"/>
              </a:rPr>
              <a:t>6</a:t>
            </a:r>
            <a:r>
              <a:rPr lang="zh-CN" altLang="en-US" sz="2600" b="1" dirty="0">
                <a:solidFill>
                  <a:srgbClr val="000000"/>
                </a:solidFill>
                <a:latin typeface="楷体" pitchFamily="49" charset="-122"/>
                <a:ea typeface="楷体" pitchFamily="49" charset="-122"/>
              </a:rPr>
              <a:t>公里外腾空而起。隧道两端的小岛状似蚝贝，工作人员都亲切地称其为“贝壳岛”。这</a:t>
            </a:r>
          </a:p>
        </p:txBody>
      </p:sp>
      <p:grpSp>
        <p:nvGrpSpPr>
          <p:cNvPr id="6" name="组合 12"/>
          <p:cNvGrpSpPr>
            <a:grpSpLocks/>
          </p:cNvGrpSpPr>
          <p:nvPr/>
        </p:nvGrpSpPr>
        <p:grpSpPr bwMode="auto">
          <a:xfrm>
            <a:off x="34925" y="-20638"/>
            <a:ext cx="2008188" cy="523876"/>
            <a:chOff x="70" y="-63"/>
            <a:chExt cx="3161" cy="824"/>
          </a:xfrm>
        </p:grpSpPr>
        <p:sp>
          <p:nvSpPr>
            <p:cNvPr id="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50" name="矩形 1"/>
          <p:cNvSpPr>
            <a:spLocks noChangeArrowheads="1"/>
          </p:cNvSpPr>
          <p:nvPr/>
        </p:nvSpPr>
        <p:spPr bwMode="auto">
          <a:xfrm>
            <a:off x="450850" y="574675"/>
            <a:ext cx="8224838"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600" b="1" dirty="0">
                <a:solidFill>
                  <a:srgbClr val="000000"/>
                </a:solidFill>
                <a:latin typeface="楷体" pitchFamily="49" charset="-122"/>
                <a:ea typeface="楷体" pitchFamily="49" charset="-122"/>
              </a:rPr>
              <a:t>是在外海“无中生有”造出的两座面积</a:t>
            </a:r>
            <a:r>
              <a:rPr lang="en-US" altLang="zh-CN" sz="2600" b="1" dirty="0">
                <a:solidFill>
                  <a:srgbClr val="000000"/>
                </a:solidFill>
                <a:latin typeface="楷体" pitchFamily="49" charset="-122"/>
                <a:ea typeface="楷体" pitchFamily="49" charset="-122"/>
              </a:rPr>
              <a:t>10</a:t>
            </a:r>
            <a:r>
              <a:rPr lang="zh-CN" altLang="en-US" sz="2600" b="1" dirty="0">
                <a:solidFill>
                  <a:srgbClr val="000000"/>
                </a:solidFill>
                <a:latin typeface="楷体" pitchFamily="49" charset="-122"/>
                <a:ea typeface="楷体" pitchFamily="49" charset="-122"/>
              </a:rPr>
              <a:t>万平方米的小岛。科研人员设计了多个方案，最后探索出外海快速筑岛技术，即用</a:t>
            </a:r>
            <a:r>
              <a:rPr lang="en-US" altLang="zh-CN" sz="2600" b="1" dirty="0">
                <a:solidFill>
                  <a:srgbClr val="000000"/>
                </a:solidFill>
                <a:latin typeface="楷体" pitchFamily="49" charset="-122"/>
                <a:ea typeface="楷体" pitchFamily="49" charset="-122"/>
              </a:rPr>
              <a:t>120</a:t>
            </a:r>
            <a:r>
              <a:rPr lang="zh-CN" altLang="en-US" sz="2600" b="1" dirty="0">
                <a:solidFill>
                  <a:srgbClr val="000000"/>
                </a:solidFill>
                <a:latin typeface="楷体" pitchFamily="49" charset="-122"/>
                <a:ea typeface="楷体" pitchFamily="49" charset="-122"/>
              </a:rPr>
              <a:t>个巨型钢圆筒直接固定在海床上并插入海底，再在中间填土形成人工岛。每个圆筒直径有</a:t>
            </a:r>
            <a:r>
              <a:rPr lang="en-US" altLang="zh-CN" sz="2600" b="1" dirty="0">
                <a:solidFill>
                  <a:srgbClr val="000000"/>
                </a:solidFill>
                <a:latin typeface="楷体" pitchFamily="49" charset="-122"/>
                <a:ea typeface="楷体" pitchFamily="49" charset="-122"/>
              </a:rPr>
              <a:t>22</a:t>
            </a:r>
            <a:r>
              <a:rPr lang="zh-CN" altLang="en-US" sz="2600" b="1" dirty="0">
                <a:solidFill>
                  <a:srgbClr val="000000"/>
                </a:solidFill>
                <a:latin typeface="楷体" pitchFamily="49" charset="-122"/>
                <a:ea typeface="楷体" pitchFamily="49" charset="-122"/>
              </a:rPr>
              <a:t>米，大概和篮球场一般大；最高达</a:t>
            </a:r>
            <a:r>
              <a:rPr lang="en-US" altLang="zh-CN" sz="2600" b="1" dirty="0">
                <a:solidFill>
                  <a:srgbClr val="000000"/>
                </a:solidFill>
                <a:latin typeface="楷体" pitchFamily="49" charset="-122"/>
                <a:ea typeface="楷体" pitchFamily="49" charset="-122"/>
              </a:rPr>
              <a:t>51</a:t>
            </a:r>
            <a:r>
              <a:rPr lang="zh-CN" altLang="en-US" sz="2600" b="1" dirty="0">
                <a:solidFill>
                  <a:srgbClr val="000000"/>
                </a:solidFill>
                <a:latin typeface="楷体" pitchFamily="49" charset="-122"/>
                <a:ea typeface="楷体" pitchFamily="49" charset="-122"/>
              </a:rPr>
              <a:t>米，相当于</a:t>
            </a:r>
            <a:r>
              <a:rPr lang="en-US" altLang="zh-CN" sz="2600" b="1" dirty="0">
                <a:solidFill>
                  <a:srgbClr val="000000"/>
                </a:solidFill>
                <a:latin typeface="楷体" pitchFamily="49" charset="-122"/>
                <a:ea typeface="楷体" pitchFamily="49" charset="-122"/>
              </a:rPr>
              <a:t>18</a:t>
            </a:r>
            <a:r>
              <a:rPr lang="zh-CN" altLang="en-US" sz="2600" b="1" dirty="0">
                <a:solidFill>
                  <a:srgbClr val="000000"/>
                </a:solidFill>
                <a:latin typeface="楷体" pitchFamily="49" charset="-122"/>
                <a:ea typeface="楷体" pitchFamily="49" charset="-122"/>
              </a:rPr>
              <a:t>层楼高；重达</a:t>
            </a:r>
            <a:r>
              <a:rPr lang="en-US" altLang="zh-CN" sz="2600" b="1" dirty="0">
                <a:solidFill>
                  <a:srgbClr val="000000"/>
                </a:solidFill>
                <a:latin typeface="楷体" pitchFamily="49" charset="-122"/>
                <a:ea typeface="楷体" pitchFamily="49" charset="-122"/>
              </a:rPr>
              <a:t>550</a:t>
            </a:r>
            <a:r>
              <a:rPr lang="zh-CN" altLang="en-US" sz="2600" b="1" dirty="0">
                <a:solidFill>
                  <a:srgbClr val="000000"/>
                </a:solidFill>
                <a:latin typeface="楷体" pitchFamily="49" charset="-122"/>
                <a:ea typeface="楷体" pitchFamily="49" charset="-122"/>
              </a:rPr>
              <a:t>吨，与一架</a:t>
            </a:r>
            <a:r>
              <a:rPr lang="en-US" altLang="zh-CN" sz="2600" b="1" dirty="0">
                <a:solidFill>
                  <a:srgbClr val="000000"/>
                </a:solidFill>
                <a:latin typeface="楷体" pitchFamily="49" charset="-122"/>
                <a:ea typeface="楷体" pitchFamily="49" charset="-122"/>
              </a:rPr>
              <a:t>A380“</a:t>
            </a:r>
            <a:r>
              <a:rPr lang="zh-CN" altLang="en-US" sz="2600" b="1" dirty="0">
                <a:solidFill>
                  <a:srgbClr val="000000"/>
                </a:solidFill>
                <a:latin typeface="楷体" pitchFamily="49" charset="-122"/>
                <a:ea typeface="楷体" pitchFamily="49" charset="-122"/>
              </a:rPr>
              <a:t>空中客车”相当。工程当年开工，当年成岛，创造了世界纪录。</a:t>
            </a:r>
            <a:endParaRPr lang="en-US" altLang="zh-CN" sz="2600" b="1" dirty="0">
              <a:solidFill>
                <a:srgbClr val="000000"/>
              </a:solidFill>
              <a:latin typeface="楷体" pitchFamily="49" charset="-122"/>
              <a:ea typeface="楷体" pitchFamily="49" charset="-122"/>
            </a:endParaRPr>
          </a:p>
          <a:p>
            <a:pPr eaLnBrk="1" hangingPunct="1"/>
            <a:r>
              <a:rPr lang="zh-CN" altLang="en-US" sz="2600" b="1" dirty="0">
                <a:solidFill>
                  <a:srgbClr val="000000"/>
                </a:solidFill>
                <a:latin typeface="楷体" pitchFamily="49" charset="-122"/>
                <a:ea typeface="楷体" pitchFamily="49" charset="-122"/>
              </a:rPr>
              <a:t>    ⑥海底沉管隧道，同样也是庞然大物。</a:t>
            </a:r>
            <a:r>
              <a:rPr lang="en-US" altLang="zh-CN" sz="2600" b="1" dirty="0">
                <a:solidFill>
                  <a:srgbClr val="000000"/>
                </a:solidFill>
                <a:latin typeface="楷体" pitchFamily="49" charset="-122"/>
                <a:ea typeface="楷体" pitchFamily="49" charset="-122"/>
              </a:rPr>
              <a:t>5.6</a:t>
            </a:r>
            <a:r>
              <a:rPr lang="zh-CN" altLang="en-US" sz="2600" b="1" dirty="0">
                <a:solidFill>
                  <a:srgbClr val="000000"/>
                </a:solidFill>
                <a:latin typeface="楷体" pitchFamily="49" charset="-122"/>
                <a:ea typeface="楷体" pitchFamily="49" charset="-122"/>
              </a:rPr>
              <a:t>公里的沉管隧道由</a:t>
            </a:r>
            <a:r>
              <a:rPr lang="en-US" altLang="zh-CN" sz="2600" b="1" dirty="0">
                <a:solidFill>
                  <a:srgbClr val="000000"/>
                </a:solidFill>
                <a:latin typeface="楷体" pitchFamily="49" charset="-122"/>
                <a:ea typeface="楷体" pitchFamily="49" charset="-122"/>
              </a:rPr>
              <a:t>33</a:t>
            </a:r>
            <a:r>
              <a:rPr lang="zh-CN" altLang="en-US" sz="2600" b="1" dirty="0">
                <a:solidFill>
                  <a:srgbClr val="000000"/>
                </a:solidFill>
                <a:latin typeface="楷体" pitchFamily="49" charset="-122"/>
                <a:ea typeface="楷体" pitchFamily="49" charset="-122"/>
              </a:rPr>
              <a:t>个巨型混凝土管节组成，每个管节长</a:t>
            </a:r>
            <a:r>
              <a:rPr lang="en-US" altLang="zh-CN" sz="2600" b="1" dirty="0">
                <a:solidFill>
                  <a:srgbClr val="000000"/>
                </a:solidFill>
                <a:latin typeface="楷体" pitchFamily="49" charset="-122"/>
                <a:ea typeface="楷体" pitchFamily="49" charset="-122"/>
              </a:rPr>
              <a:t>180</a:t>
            </a:r>
            <a:r>
              <a:rPr lang="zh-CN" altLang="en-US" sz="2600" b="1" dirty="0">
                <a:solidFill>
                  <a:srgbClr val="000000"/>
                </a:solidFill>
                <a:latin typeface="楷体" pitchFamily="49" charset="-122"/>
                <a:ea typeface="楷体" pitchFamily="49" charset="-122"/>
              </a:rPr>
              <a:t>米，宽</a:t>
            </a:r>
            <a:r>
              <a:rPr lang="en-US" altLang="zh-CN" sz="2600" b="1" dirty="0">
                <a:solidFill>
                  <a:srgbClr val="000000"/>
                </a:solidFill>
                <a:latin typeface="楷体" pitchFamily="49" charset="-122"/>
                <a:ea typeface="楷体" pitchFamily="49" charset="-122"/>
              </a:rPr>
              <a:t>38</a:t>
            </a:r>
            <a:r>
              <a:rPr lang="zh-CN" altLang="en-US" sz="2600" b="1" dirty="0">
                <a:solidFill>
                  <a:srgbClr val="000000"/>
                </a:solidFill>
                <a:latin typeface="楷体" pitchFamily="49" charset="-122"/>
                <a:ea typeface="楷体" pitchFamily="49" charset="-122"/>
              </a:rPr>
              <a:t>米，高</a:t>
            </a:r>
            <a:r>
              <a:rPr lang="en-US" altLang="zh-CN" sz="2600" b="1" dirty="0">
                <a:solidFill>
                  <a:srgbClr val="000000"/>
                </a:solidFill>
                <a:latin typeface="楷体" pitchFamily="49" charset="-122"/>
                <a:ea typeface="楷体" pitchFamily="49" charset="-122"/>
              </a:rPr>
              <a:t>11.4</a:t>
            </a:r>
            <a:r>
              <a:rPr lang="zh-CN" altLang="en-US" sz="2600" b="1" dirty="0">
                <a:solidFill>
                  <a:srgbClr val="000000"/>
                </a:solidFill>
                <a:latin typeface="楷体" pitchFamily="49" charset="-122"/>
                <a:ea typeface="楷体" pitchFamily="49" charset="-122"/>
              </a:rPr>
              <a:t>米，重量达</a:t>
            </a:r>
            <a:r>
              <a:rPr lang="en-US" altLang="zh-CN" sz="2600" b="1" dirty="0">
                <a:solidFill>
                  <a:srgbClr val="000000"/>
                </a:solidFill>
                <a:latin typeface="楷体" pitchFamily="49" charset="-122"/>
                <a:ea typeface="楷体" pitchFamily="49" charset="-122"/>
              </a:rPr>
              <a:t>8</a:t>
            </a:r>
            <a:r>
              <a:rPr lang="zh-CN" altLang="en-US" sz="2600" b="1" dirty="0">
                <a:solidFill>
                  <a:srgbClr val="000000"/>
                </a:solidFill>
                <a:latin typeface="楷体" pitchFamily="49" charset="-122"/>
                <a:ea typeface="楷体" pitchFamily="49" charset="-122"/>
              </a:rPr>
              <a:t>万吨。要让</a:t>
            </a:r>
            <a:r>
              <a:rPr lang="en-US" altLang="zh-CN" sz="2600" b="1" dirty="0">
                <a:solidFill>
                  <a:srgbClr val="000000"/>
                </a:solidFill>
                <a:latin typeface="楷体" pitchFamily="49" charset="-122"/>
                <a:ea typeface="楷体" pitchFamily="49" charset="-122"/>
              </a:rPr>
              <a:t>33</a:t>
            </a:r>
            <a:r>
              <a:rPr lang="zh-CN" altLang="en-US" sz="2600" b="1" dirty="0">
                <a:solidFill>
                  <a:srgbClr val="000000"/>
                </a:solidFill>
                <a:latin typeface="楷体" pitchFamily="49" charset="-122"/>
                <a:ea typeface="楷体" pitchFamily="49" charset="-122"/>
              </a:rPr>
              <a:t>个巨型</a:t>
            </a:r>
          </a:p>
        </p:txBody>
      </p:sp>
      <p:grpSp>
        <p:nvGrpSpPr>
          <p:cNvPr id="6" name="组合 12"/>
          <p:cNvGrpSpPr>
            <a:grpSpLocks/>
          </p:cNvGrpSpPr>
          <p:nvPr/>
        </p:nvGrpSpPr>
        <p:grpSpPr bwMode="auto">
          <a:xfrm>
            <a:off x="34925" y="-20638"/>
            <a:ext cx="2008188" cy="523876"/>
            <a:chOff x="70" y="-63"/>
            <a:chExt cx="3161" cy="824"/>
          </a:xfrm>
        </p:grpSpPr>
        <p:sp>
          <p:nvSpPr>
            <p:cNvPr id="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
          <p:cNvGrpSpPr>
            <a:grpSpLocks/>
          </p:cNvGrpSpPr>
          <p:nvPr/>
        </p:nvGrpSpPr>
        <p:grpSpPr bwMode="auto">
          <a:xfrm>
            <a:off x="3700463" y="492845"/>
            <a:ext cx="1743075" cy="566737"/>
            <a:chOff x="3333750" y="598488"/>
            <a:chExt cx="1743075" cy="566737"/>
          </a:xfrm>
        </p:grpSpPr>
        <p:sp>
          <p:nvSpPr>
            <p:cNvPr id="20" name="圆角矩形 19"/>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 name="矩形 1"/>
            <p:cNvSpPr>
              <a:spLocks noChangeArrowheads="1"/>
            </p:cNvSpPr>
            <p:nvPr/>
          </p:nvSpPr>
          <p:spPr bwMode="auto">
            <a:xfrm>
              <a:off x="3333750"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写作背景</a:t>
              </a:r>
            </a:p>
          </p:txBody>
        </p:sp>
      </p:grpSp>
      <p:grpSp>
        <p:nvGrpSpPr>
          <p:cNvPr id="25" name="组合 8"/>
          <p:cNvGrpSpPr>
            <a:grpSpLocks/>
          </p:cNvGrpSpPr>
          <p:nvPr/>
        </p:nvGrpSpPr>
        <p:grpSpPr bwMode="auto">
          <a:xfrm>
            <a:off x="1588" y="31750"/>
            <a:ext cx="2006600" cy="523875"/>
            <a:chOff x="70" y="-63"/>
            <a:chExt cx="3161" cy="824"/>
          </a:xfrm>
        </p:grpSpPr>
        <p:sp>
          <p:nvSpPr>
            <p:cNvPr id="2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27"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 name="矩形 1"/>
          <p:cNvSpPr/>
          <p:nvPr/>
        </p:nvSpPr>
        <p:spPr>
          <a:xfrm>
            <a:off x="503548" y="1131590"/>
            <a:ext cx="8136904" cy="3410164"/>
          </a:xfrm>
          <a:prstGeom prst="rect">
            <a:avLst/>
          </a:prstGeom>
        </p:spPr>
        <p:txBody>
          <a:bodyPr wrap="square">
            <a:spAutoFit/>
          </a:bodyPr>
          <a:lstStyle/>
          <a:p>
            <a:pPr lvl="0" eaLnBrk="0" hangingPunct="0">
              <a:lnSpc>
                <a:spcPct val="110000"/>
              </a:lnSpc>
              <a:defRPr/>
            </a:pPr>
            <a:r>
              <a:rPr lang="zh-CN" altLang="en-US" sz="2800" b="1" dirty="0">
                <a:solidFill>
                  <a:prstClr val="black"/>
                </a:solidFill>
                <a:latin typeface="楷体" panose="02010609060101010101" pitchFamily="49" charset="-122"/>
                <a:ea typeface="楷体" panose="02010609060101010101" pitchFamily="49" charset="-122"/>
                <a:sym typeface="+mn-ea"/>
              </a:rPr>
              <a:t>    茅以昇在谈到本文的写作时说：“石拱桥这一体系，又是多种多样的。本文所写的这两座桥，是千百万座石拱桥中杰出的代表之作。几千年来，石拱桥遍布祖国山河大地，随着经济文化的日益发达而长足发展，它们是我国古代灿烂文化中的一个组成部分，在世界上曾为祖国赢得荣誉。”从中可看出他写作本文的意图</a:t>
            </a:r>
            <a:r>
              <a:rPr lang="en-US" altLang="zh-CN" sz="2800" b="1" dirty="0">
                <a:solidFill>
                  <a:prstClr val="black"/>
                </a:solidFill>
                <a:latin typeface="楷体" panose="02010609060101010101" pitchFamily="49" charset="-122"/>
                <a:ea typeface="楷体" panose="02010609060101010101" pitchFamily="49" charset="-122"/>
                <a:sym typeface="+mn-ea"/>
              </a:rPr>
              <a:t>——</a:t>
            </a:r>
            <a:r>
              <a:rPr lang="zh-CN" altLang="en-US" sz="2800" b="1" dirty="0">
                <a:solidFill>
                  <a:prstClr val="black"/>
                </a:solidFill>
                <a:latin typeface="楷体" panose="02010609060101010101" pitchFamily="49" charset="-122"/>
                <a:ea typeface="楷体" panose="02010609060101010101" pitchFamily="49" charset="-122"/>
                <a:sym typeface="+mn-ea"/>
              </a:rPr>
              <a:t>传播有关石拱桥的知识。</a:t>
            </a:r>
            <a:endParaRPr lang="zh-CN" altLang="zh-CN" sz="2800" dirty="0">
              <a:solidFill>
                <a:prstClr val="black"/>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4" name="矩形 1"/>
          <p:cNvSpPr>
            <a:spLocks noChangeArrowheads="1"/>
          </p:cNvSpPr>
          <p:nvPr/>
        </p:nvSpPr>
        <p:spPr bwMode="auto">
          <a:xfrm>
            <a:off x="450850" y="525463"/>
            <a:ext cx="8297863"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600" b="1" dirty="0">
                <a:solidFill>
                  <a:srgbClr val="000000"/>
                </a:solidFill>
                <a:latin typeface="楷体" pitchFamily="49" charset="-122"/>
                <a:ea typeface="楷体" pitchFamily="49" charset="-122"/>
              </a:rPr>
              <a:t>管节在水下近</a:t>
            </a:r>
            <a:r>
              <a:rPr lang="en-US" altLang="zh-CN" sz="2600" b="1" dirty="0">
                <a:solidFill>
                  <a:srgbClr val="000000"/>
                </a:solidFill>
                <a:latin typeface="楷体" pitchFamily="49" charset="-122"/>
                <a:ea typeface="楷体" pitchFamily="49" charset="-122"/>
              </a:rPr>
              <a:t>50</a:t>
            </a:r>
            <a:r>
              <a:rPr lang="zh-CN" altLang="en-US" sz="2600" b="1" dirty="0">
                <a:solidFill>
                  <a:srgbClr val="000000"/>
                </a:solidFill>
                <a:latin typeface="楷体" pitchFamily="49" charset="-122"/>
                <a:ea typeface="楷体" pitchFamily="49" charset="-122"/>
              </a:rPr>
              <a:t>米的海底软基环境下对接安放，难度堪比航天器交会对接，需要精准的遥控、测绘、超算等一系列技术支撑。面对世界首例深埋沉管的岛隧工程，多个单位的科研人员合作攻关，创造性地运用“半刚性”沉管新结构技术，飞越了这一国际“技术禁区”。</a:t>
            </a:r>
            <a:endParaRPr lang="en-US" altLang="zh-CN" sz="2600" b="1" dirty="0">
              <a:solidFill>
                <a:srgbClr val="000000"/>
              </a:solidFill>
              <a:latin typeface="楷体" pitchFamily="49" charset="-122"/>
              <a:ea typeface="楷体" pitchFamily="49" charset="-122"/>
            </a:endParaRPr>
          </a:p>
          <a:p>
            <a:pPr eaLnBrk="1" hangingPunct="1"/>
            <a:r>
              <a:rPr lang="zh-CN" altLang="en-US" sz="2600" b="1" dirty="0">
                <a:solidFill>
                  <a:srgbClr val="000000"/>
                </a:solidFill>
                <a:latin typeface="楷体" pitchFamily="49" charset="-122"/>
                <a:ea typeface="楷体" pitchFamily="49" charset="-122"/>
              </a:rPr>
              <a:t>    ⑦这是世界最大的钢结构桥梁，能抗</a:t>
            </a:r>
            <a:r>
              <a:rPr lang="en-US" altLang="zh-CN" sz="2600" b="1" dirty="0">
                <a:solidFill>
                  <a:srgbClr val="000000"/>
                </a:solidFill>
                <a:latin typeface="楷体" pitchFamily="49" charset="-122"/>
                <a:ea typeface="楷体" pitchFamily="49" charset="-122"/>
              </a:rPr>
              <a:t>16</a:t>
            </a:r>
            <a:r>
              <a:rPr lang="zh-CN" altLang="en-US" sz="2600" b="1" dirty="0">
                <a:solidFill>
                  <a:srgbClr val="000000"/>
                </a:solidFill>
                <a:latin typeface="楷体" pitchFamily="49" charset="-122"/>
                <a:ea typeface="楷体" pitchFamily="49" charset="-122"/>
              </a:rPr>
              <a:t>级台风、</a:t>
            </a:r>
            <a:r>
              <a:rPr lang="en-US" altLang="zh-CN" sz="2600" b="1" dirty="0">
                <a:solidFill>
                  <a:srgbClr val="000000"/>
                </a:solidFill>
                <a:latin typeface="楷体" pitchFamily="49" charset="-122"/>
                <a:ea typeface="楷体" pitchFamily="49" charset="-122"/>
              </a:rPr>
              <a:t>7</a:t>
            </a:r>
            <a:r>
              <a:rPr lang="zh-CN" altLang="en-US" sz="2600" b="1" dirty="0">
                <a:solidFill>
                  <a:srgbClr val="000000"/>
                </a:solidFill>
                <a:latin typeface="楷体" pitchFamily="49" charset="-122"/>
                <a:ea typeface="楷体" pitchFamily="49" charset="-122"/>
              </a:rPr>
              <a:t>级地震，设计使用寿命长达</a:t>
            </a:r>
            <a:r>
              <a:rPr lang="en-US" altLang="zh-CN" sz="2600" b="1" dirty="0">
                <a:solidFill>
                  <a:srgbClr val="000000"/>
                </a:solidFill>
                <a:latin typeface="楷体" pitchFamily="49" charset="-122"/>
                <a:ea typeface="楷体" pitchFamily="49" charset="-122"/>
              </a:rPr>
              <a:t>120</a:t>
            </a:r>
            <a:r>
              <a:rPr lang="zh-CN" altLang="en-US" sz="2600" b="1" dirty="0">
                <a:solidFill>
                  <a:srgbClr val="000000"/>
                </a:solidFill>
                <a:latin typeface="楷体" pitchFamily="49" charset="-122"/>
                <a:ea typeface="楷体" pitchFamily="49" charset="-122"/>
              </a:rPr>
              <a:t>年，大桥仅主梁钢板用量就高达</a:t>
            </a:r>
            <a:r>
              <a:rPr lang="en-US" altLang="zh-CN" sz="2600" b="1" dirty="0">
                <a:solidFill>
                  <a:srgbClr val="000000"/>
                </a:solidFill>
                <a:latin typeface="楷体" pitchFamily="49" charset="-122"/>
                <a:ea typeface="楷体" pitchFamily="49" charset="-122"/>
              </a:rPr>
              <a:t>42</a:t>
            </a:r>
            <a:r>
              <a:rPr lang="zh-CN" altLang="en-US" sz="2600" b="1" dirty="0">
                <a:solidFill>
                  <a:srgbClr val="000000"/>
                </a:solidFill>
                <a:latin typeface="楷体" pitchFamily="49" charset="-122"/>
                <a:ea typeface="楷体" pitchFamily="49" charset="-122"/>
              </a:rPr>
              <a:t>万吨，相当于</a:t>
            </a:r>
            <a:r>
              <a:rPr lang="en-US" altLang="zh-CN" sz="2600" b="1" dirty="0">
                <a:solidFill>
                  <a:srgbClr val="000000"/>
                </a:solidFill>
                <a:latin typeface="楷体" pitchFamily="49" charset="-122"/>
                <a:ea typeface="楷体" pitchFamily="49" charset="-122"/>
              </a:rPr>
              <a:t>10</a:t>
            </a:r>
            <a:r>
              <a:rPr lang="zh-CN" altLang="en-US" sz="2600" b="1" dirty="0">
                <a:solidFill>
                  <a:srgbClr val="000000"/>
                </a:solidFill>
                <a:latin typeface="楷体" pitchFamily="49" charset="-122"/>
                <a:ea typeface="楷体" pitchFamily="49" charset="-122"/>
              </a:rPr>
              <a:t>座鸟巢或</a:t>
            </a:r>
            <a:r>
              <a:rPr lang="en-US" altLang="zh-CN" sz="2600" b="1" dirty="0">
                <a:solidFill>
                  <a:srgbClr val="000000"/>
                </a:solidFill>
                <a:latin typeface="楷体" pitchFamily="49" charset="-122"/>
                <a:ea typeface="楷体" pitchFamily="49" charset="-122"/>
              </a:rPr>
              <a:t>60</a:t>
            </a:r>
            <a:r>
              <a:rPr lang="zh-CN" altLang="en-US" sz="2600" b="1" dirty="0">
                <a:solidFill>
                  <a:srgbClr val="000000"/>
                </a:solidFill>
                <a:latin typeface="楷体" pitchFamily="49" charset="-122"/>
                <a:ea typeface="楷体" pitchFamily="49" charset="-122"/>
              </a:rPr>
              <a:t>座埃菲尔铁塔的重量，这在我国桥梁史上是从未有过的。大桥的钢桥面铺装面积达</a:t>
            </a:r>
            <a:r>
              <a:rPr lang="en-US" altLang="zh-CN" sz="2600" b="1" dirty="0">
                <a:solidFill>
                  <a:srgbClr val="000000"/>
                </a:solidFill>
                <a:latin typeface="楷体" pitchFamily="49" charset="-122"/>
                <a:ea typeface="楷体" pitchFamily="49" charset="-122"/>
              </a:rPr>
              <a:t>50</a:t>
            </a:r>
            <a:r>
              <a:rPr lang="zh-CN" altLang="en-US" sz="2600" b="1" dirty="0">
                <a:solidFill>
                  <a:srgbClr val="000000"/>
                </a:solidFill>
                <a:latin typeface="楷体" pitchFamily="49" charset="-122"/>
                <a:ea typeface="楷体" pitchFamily="49" charset="-122"/>
              </a:rPr>
              <a:t>万平方米，也创造了世界纪录。 </a:t>
            </a:r>
          </a:p>
        </p:txBody>
      </p:sp>
      <p:grpSp>
        <p:nvGrpSpPr>
          <p:cNvPr id="7" name="组合 12"/>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8" name="矩形 1"/>
          <p:cNvSpPr>
            <a:spLocks noChangeArrowheads="1"/>
          </p:cNvSpPr>
          <p:nvPr/>
        </p:nvSpPr>
        <p:spPr bwMode="auto">
          <a:xfrm>
            <a:off x="450850" y="484188"/>
            <a:ext cx="8224838"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600" b="1" dirty="0">
                <a:solidFill>
                  <a:srgbClr val="000000"/>
                </a:solidFill>
                <a:latin typeface="楷体" pitchFamily="49" charset="-122"/>
                <a:ea typeface="楷体" pitchFamily="49" charset="-122"/>
              </a:rPr>
              <a:t>    ⑧施工现场紧邻航道，每天来往船舶多达</a:t>
            </a:r>
            <a:r>
              <a:rPr lang="en-US" altLang="zh-CN" sz="2600" b="1" dirty="0">
                <a:solidFill>
                  <a:srgbClr val="000000"/>
                </a:solidFill>
                <a:latin typeface="楷体" pitchFamily="49" charset="-122"/>
                <a:ea typeface="楷体" pitchFamily="49" charset="-122"/>
              </a:rPr>
              <a:t>4000</a:t>
            </a:r>
            <a:r>
              <a:rPr lang="zh-CN" altLang="en-US" sz="2600" b="1" dirty="0">
                <a:solidFill>
                  <a:srgbClr val="000000"/>
                </a:solidFill>
                <a:latin typeface="楷体" pitchFamily="49" charset="-122"/>
                <a:ea typeface="楷体" pitchFamily="49" charset="-122"/>
              </a:rPr>
              <a:t>余艘。另外，这片海域是国家一级保护动物中华白海豚的自然保护区，也对建设者提出了严峻挑战。为了满足工程质量、工期和安全的需要，也为了更好地保护生态环境，这座大桥全部采用了“搭积木”的方式来建造。港珠澳大桥的所有构件，无论大小，都是在岸上工厂整件制造，然后运至海上，像“搭积木”一般拼装在一起，实现了精密制造，精密安装，体现了我国的整体科研水平和装备实力。 </a:t>
            </a:r>
            <a:endParaRPr lang="en-US" altLang="zh-CN" sz="2600" b="1" dirty="0">
              <a:solidFill>
                <a:srgbClr val="000000"/>
              </a:solidFill>
              <a:latin typeface="楷体" pitchFamily="49" charset="-122"/>
              <a:ea typeface="楷体" pitchFamily="49" charset="-122"/>
            </a:endParaRPr>
          </a:p>
          <a:p>
            <a:pPr eaLnBrk="1" hangingPunct="1"/>
            <a:r>
              <a:rPr lang="zh-CN" altLang="en-US" sz="2600" b="1" dirty="0">
                <a:solidFill>
                  <a:srgbClr val="000000"/>
                </a:solidFill>
                <a:latin typeface="楷体" pitchFamily="49" charset="-122"/>
                <a:ea typeface="楷体" pitchFamily="49" charset="-122"/>
              </a:rPr>
              <a:t>    ⑨在施工过程中如何最大限度地减少对白海豚的干扰？工程团队与多家科研院所合作，</a:t>
            </a:r>
            <a:r>
              <a:rPr lang="en-US" altLang="zh-CN" sz="2600" b="1" dirty="0">
                <a:solidFill>
                  <a:srgbClr val="000000"/>
                </a:solidFill>
                <a:latin typeface="楷体" pitchFamily="49" charset="-122"/>
                <a:ea typeface="楷体" pitchFamily="49" charset="-122"/>
              </a:rPr>
              <a:t>300</a:t>
            </a:r>
            <a:r>
              <a:rPr lang="zh-CN" altLang="en-US" sz="2600" b="1" dirty="0">
                <a:solidFill>
                  <a:srgbClr val="000000"/>
                </a:solidFill>
                <a:latin typeface="楷体" pitchFamily="49" charset="-122"/>
                <a:ea typeface="楷体" pitchFamily="49" charset="-122"/>
              </a:rPr>
              <a:t>多次出海跟踪，</a:t>
            </a:r>
          </a:p>
        </p:txBody>
      </p:sp>
      <p:grpSp>
        <p:nvGrpSpPr>
          <p:cNvPr id="6" name="组合 12"/>
          <p:cNvGrpSpPr>
            <a:grpSpLocks/>
          </p:cNvGrpSpPr>
          <p:nvPr/>
        </p:nvGrpSpPr>
        <p:grpSpPr bwMode="auto">
          <a:xfrm>
            <a:off x="34925" y="-20638"/>
            <a:ext cx="2008188" cy="523876"/>
            <a:chOff x="70" y="-63"/>
            <a:chExt cx="3161" cy="824"/>
          </a:xfrm>
        </p:grpSpPr>
        <p:sp>
          <p:nvSpPr>
            <p:cNvPr id="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矩形 1"/>
          <p:cNvSpPr>
            <a:spLocks noChangeArrowheads="1"/>
          </p:cNvSpPr>
          <p:nvPr/>
        </p:nvSpPr>
        <p:spPr bwMode="auto">
          <a:xfrm>
            <a:off x="539750" y="484188"/>
            <a:ext cx="8208963"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600" b="1" dirty="0">
                <a:solidFill>
                  <a:srgbClr val="000000"/>
                </a:solidFill>
                <a:latin typeface="楷体" pitchFamily="49" charset="-122"/>
                <a:ea typeface="楷体" pitchFamily="49" charset="-122"/>
              </a:rPr>
              <a:t>拍摄</a:t>
            </a:r>
            <a:r>
              <a:rPr lang="en-US" altLang="zh-CN" sz="2600" b="1" dirty="0">
                <a:solidFill>
                  <a:srgbClr val="000000"/>
                </a:solidFill>
                <a:latin typeface="楷体" pitchFamily="49" charset="-122"/>
                <a:ea typeface="楷体" pitchFamily="49" charset="-122"/>
              </a:rPr>
              <a:t>30</a:t>
            </a:r>
            <a:r>
              <a:rPr lang="zh-CN" altLang="en-US" sz="2600" b="1" dirty="0">
                <a:solidFill>
                  <a:srgbClr val="000000"/>
                </a:solidFill>
                <a:latin typeface="楷体" pitchFamily="49" charset="-122"/>
                <a:ea typeface="楷体" pitchFamily="49" charset="-122"/>
              </a:rPr>
              <a:t>多万张照片，标识了海域内的白海豚数量，并摸清白海豚生活习性，在施工时采取了针对性保护措施。大桥主体工程完工后，白海豚的数量，由施工之初的约</a:t>
            </a:r>
            <a:r>
              <a:rPr lang="en-US" altLang="zh-CN" sz="2600" b="1" dirty="0">
                <a:solidFill>
                  <a:srgbClr val="000000"/>
                </a:solidFill>
                <a:latin typeface="楷体" pitchFamily="49" charset="-122"/>
                <a:ea typeface="楷体" pitchFamily="49" charset="-122"/>
              </a:rPr>
              <a:t>1400</a:t>
            </a:r>
            <a:r>
              <a:rPr lang="zh-CN" altLang="en-US" sz="2600" b="1" dirty="0">
                <a:solidFill>
                  <a:srgbClr val="000000"/>
                </a:solidFill>
                <a:latin typeface="楷体" pitchFamily="49" charset="-122"/>
                <a:ea typeface="楷体" pitchFamily="49" charset="-122"/>
              </a:rPr>
              <a:t>头，增加到了约</a:t>
            </a:r>
            <a:r>
              <a:rPr lang="en-US" altLang="zh-CN" sz="2600" b="1" dirty="0">
                <a:solidFill>
                  <a:srgbClr val="000000"/>
                </a:solidFill>
                <a:latin typeface="楷体" pitchFamily="49" charset="-122"/>
                <a:ea typeface="楷体" pitchFamily="49" charset="-122"/>
              </a:rPr>
              <a:t>1800</a:t>
            </a:r>
            <a:r>
              <a:rPr lang="zh-CN" altLang="en-US" sz="2600" b="1" dirty="0">
                <a:solidFill>
                  <a:srgbClr val="000000"/>
                </a:solidFill>
                <a:latin typeface="楷体" pitchFamily="49" charset="-122"/>
                <a:ea typeface="楷体" pitchFamily="49" charset="-122"/>
              </a:rPr>
              <a:t>头。</a:t>
            </a:r>
          </a:p>
          <a:p>
            <a:pPr eaLnBrk="1" hangingPunct="1"/>
            <a:r>
              <a:rPr lang="zh-CN" altLang="en-US" sz="2600" b="1" dirty="0">
                <a:solidFill>
                  <a:srgbClr val="000000"/>
                </a:solidFill>
                <a:latin typeface="楷体" pitchFamily="49" charset="-122"/>
                <a:ea typeface="楷体" pitchFamily="49" charset="-122"/>
              </a:rPr>
              <a:t>    ⑩港珠澳大桥工程项目，从可研阶段到开工建设，科技创新的理念贯穿始终，这个超级工程集结了我国在桥梁设计和施工、材料研发、工程装备乃至生态环保领域的上千名科技工作者，在关键技术、关键设备、关键材料领域取得全面突破，为我国交通建设行业的自主创新、技术进步起到引领作用。</a:t>
            </a:r>
          </a:p>
          <a:p>
            <a:pPr algn="r" eaLnBrk="1" hangingPunct="1"/>
            <a:r>
              <a:rPr lang="zh-CN" altLang="en-US" sz="2600" b="1" dirty="0">
                <a:solidFill>
                  <a:srgbClr val="000000"/>
                </a:solidFill>
                <a:latin typeface="楷体" pitchFamily="49" charset="-122"/>
                <a:ea typeface="楷体" pitchFamily="49" charset="-122"/>
              </a:rPr>
              <a:t>（选自</a:t>
            </a:r>
            <a:r>
              <a:rPr lang="en-US" altLang="zh-CN" sz="2600" b="1" dirty="0">
                <a:solidFill>
                  <a:srgbClr val="000000"/>
                </a:solidFill>
                <a:latin typeface="楷体" pitchFamily="49" charset="-122"/>
                <a:ea typeface="楷体" pitchFamily="49" charset="-122"/>
              </a:rPr>
              <a:t>《</a:t>
            </a:r>
            <a:r>
              <a:rPr lang="zh-CN" altLang="en-US" sz="2600" b="1" dirty="0">
                <a:solidFill>
                  <a:srgbClr val="000000"/>
                </a:solidFill>
                <a:latin typeface="楷体" pitchFamily="49" charset="-122"/>
                <a:ea typeface="楷体" pitchFamily="49" charset="-122"/>
              </a:rPr>
              <a:t>人民日报</a:t>
            </a:r>
            <a:r>
              <a:rPr lang="en-US" altLang="zh-CN" sz="2600" b="1" dirty="0">
                <a:solidFill>
                  <a:srgbClr val="000000"/>
                </a:solidFill>
                <a:latin typeface="楷体" pitchFamily="49" charset="-122"/>
                <a:ea typeface="楷体" pitchFamily="49" charset="-122"/>
              </a:rPr>
              <a:t>》2018</a:t>
            </a:r>
            <a:r>
              <a:rPr lang="zh-CN" altLang="en-US" sz="2600" b="1" dirty="0">
                <a:solidFill>
                  <a:srgbClr val="000000"/>
                </a:solidFill>
                <a:latin typeface="楷体" pitchFamily="49" charset="-122"/>
                <a:ea typeface="楷体" pitchFamily="49" charset="-122"/>
              </a:rPr>
              <a:t>年</a:t>
            </a:r>
            <a:r>
              <a:rPr lang="en-US" altLang="zh-CN" sz="2600" b="1" dirty="0">
                <a:solidFill>
                  <a:srgbClr val="000000"/>
                </a:solidFill>
                <a:latin typeface="楷体" pitchFamily="49" charset="-122"/>
                <a:ea typeface="楷体" pitchFamily="49" charset="-122"/>
              </a:rPr>
              <a:t>1</a:t>
            </a:r>
            <a:r>
              <a:rPr lang="zh-CN" altLang="en-US" sz="2600" b="1" dirty="0">
                <a:solidFill>
                  <a:srgbClr val="000000"/>
                </a:solidFill>
                <a:latin typeface="楷体" pitchFamily="49" charset="-122"/>
                <a:ea typeface="楷体" pitchFamily="49" charset="-122"/>
              </a:rPr>
              <a:t>月，有删改）</a:t>
            </a:r>
          </a:p>
        </p:txBody>
      </p:sp>
      <p:grpSp>
        <p:nvGrpSpPr>
          <p:cNvPr id="6" name="组合 12"/>
          <p:cNvGrpSpPr>
            <a:grpSpLocks/>
          </p:cNvGrpSpPr>
          <p:nvPr/>
        </p:nvGrpSpPr>
        <p:grpSpPr bwMode="auto">
          <a:xfrm>
            <a:off x="34925" y="-20638"/>
            <a:ext cx="2008188" cy="523876"/>
            <a:chOff x="70" y="-63"/>
            <a:chExt cx="3161" cy="824"/>
          </a:xfrm>
        </p:grpSpPr>
        <p:sp>
          <p:nvSpPr>
            <p:cNvPr id="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6" name="矩形 1"/>
          <p:cNvSpPr>
            <a:spLocks noChangeArrowheads="1"/>
          </p:cNvSpPr>
          <p:nvPr/>
        </p:nvSpPr>
        <p:spPr bwMode="auto">
          <a:xfrm>
            <a:off x="539750" y="833438"/>
            <a:ext cx="8208963"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b="1" dirty="0">
                <a:latin typeface="宋体" pitchFamily="2" charset="-122"/>
              </a:rPr>
              <a:t>1.</a:t>
            </a:r>
            <a:r>
              <a:rPr lang="zh-CN" altLang="en-US" sz="2800" b="1" dirty="0">
                <a:latin typeface="宋体" pitchFamily="2" charset="-122"/>
              </a:rPr>
              <a:t>港珠澳大桥的“科技密码”有哪些？请根据文章内容简要概括。</a:t>
            </a:r>
          </a:p>
          <a:p>
            <a:pPr eaLnBrk="1" hangingPunct="1"/>
            <a:r>
              <a:rPr lang="en-US" altLang="zh-CN" sz="2800" b="1" dirty="0">
                <a:latin typeface="宋体" pitchFamily="2" charset="-122"/>
              </a:rPr>
              <a:t>2.</a:t>
            </a:r>
            <a:r>
              <a:rPr lang="zh-CN" altLang="en-US" sz="2800" b="1" dirty="0">
                <a:latin typeface="宋体" pitchFamily="2" charset="-122"/>
              </a:rPr>
              <a:t>文章第③段画线句使用了什么说明方法？有何作用？</a:t>
            </a:r>
          </a:p>
          <a:p>
            <a:pPr eaLnBrk="1" hangingPunct="1"/>
            <a:r>
              <a:rPr lang="en-US" altLang="zh-CN" sz="2800" b="1" dirty="0">
                <a:latin typeface="宋体" pitchFamily="2" charset="-122"/>
              </a:rPr>
              <a:t>3.</a:t>
            </a:r>
            <a:r>
              <a:rPr lang="zh-CN" altLang="en-US" sz="2800" b="1" dirty="0">
                <a:latin typeface="宋体" pitchFamily="2" charset="-122"/>
              </a:rPr>
              <a:t>第⑧段中加点词语“全部”和“无论</a:t>
            </a:r>
            <a:r>
              <a:rPr lang="en-US" altLang="zh-CN" sz="2800" b="1" dirty="0">
                <a:latin typeface="宋体" pitchFamily="2" charset="-122"/>
              </a:rPr>
              <a:t>……</a:t>
            </a:r>
            <a:r>
              <a:rPr lang="zh-CN" altLang="en-US" sz="2800" b="1" dirty="0">
                <a:latin typeface="宋体" pitchFamily="2" charset="-122"/>
              </a:rPr>
              <a:t>都”之间有什么关系？请结合内容简要分析。</a:t>
            </a:r>
          </a:p>
          <a:p>
            <a:pPr eaLnBrk="1" hangingPunct="1"/>
            <a:r>
              <a:rPr lang="en-US" altLang="zh-CN" sz="2800" b="1" dirty="0">
                <a:latin typeface="宋体" pitchFamily="2" charset="-122"/>
              </a:rPr>
              <a:t>4.</a:t>
            </a:r>
            <a:r>
              <a:rPr lang="zh-CN" altLang="en-US" sz="2800" b="1" dirty="0">
                <a:latin typeface="宋体" pitchFamily="2" charset="-122"/>
              </a:rPr>
              <a:t>港珠澳大桥是一项科技创新工程，请你再简要介绍一项能体现我国科技创新实力的工程项目。</a:t>
            </a:r>
          </a:p>
        </p:txBody>
      </p:sp>
      <p:grpSp>
        <p:nvGrpSpPr>
          <p:cNvPr id="6" name="组合 12"/>
          <p:cNvGrpSpPr>
            <a:grpSpLocks/>
          </p:cNvGrpSpPr>
          <p:nvPr/>
        </p:nvGrpSpPr>
        <p:grpSpPr bwMode="auto">
          <a:xfrm>
            <a:off x="34925" y="-20638"/>
            <a:ext cx="2008188" cy="523876"/>
            <a:chOff x="70" y="-63"/>
            <a:chExt cx="3161" cy="824"/>
          </a:xfrm>
        </p:grpSpPr>
        <p:sp>
          <p:nvSpPr>
            <p:cNvPr id="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0" name="矩形 1"/>
          <p:cNvSpPr>
            <a:spLocks noChangeArrowheads="1"/>
          </p:cNvSpPr>
          <p:nvPr/>
        </p:nvSpPr>
        <p:spPr bwMode="auto">
          <a:xfrm>
            <a:off x="450850" y="890588"/>
            <a:ext cx="8369300" cy="398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300" b="1" dirty="0">
                <a:latin typeface="楷体" pitchFamily="49" charset="-122"/>
                <a:ea typeface="楷体" pitchFamily="49" charset="-122"/>
              </a:rPr>
              <a:t>1.①</a:t>
            </a:r>
            <a:r>
              <a:rPr lang="zh-CN" altLang="en-US" sz="2300" b="1" dirty="0">
                <a:latin typeface="楷体" pitchFamily="49" charset="-122"/>
                <a:ea typeface="楷体" pitchFamily="49" charset="-122"/>
              </a:rPr>
              <a:t>外海快速筑岛技术；②深埋沉管隧道“半刚性”结构技术；③岸上预制，海上组装的施工方式（“搭积木”的建造方式）；④白海豚保护措施。</a:t>
            </a:r>
          </a:p>
          <a:p>
            <a:pPr eaLnBrk="1" hangingPunct="1"/>
            <a:r>
              <a:rPr lang="en-US" altLang="zh-CN" sz="2300" b="1" dirty="0">
                <a:latin typeface="楷体" pitchFamily="49" charset="-122"/>
                <a:ea typeface="楷体" pitchFamily="49" charset="-122"/>
              </a:rPr>
              <a:t>2.</a:t>
            </a:r>
            <a:r>
              <a:rPr lang="zh-CN" altLang="en-US" sz="2300" b="1" dirty="0">
                <a:latin typeface="楷体" pitchFamily="49" charset="-122"/>
                <a:ea typeface="楷体" pitchFamily="49" charset="-122"/>
              </a:rPr>
              <a:t>作诠释。简要解说“桥、岛、隧交通集群工程”的内容，使读者清楚地了解大桥的设计特点。</a:t>
            </a:r>
          </a:p>
          <a:p>
            <a:pPr eaLnBrk="1" hangingPunct="1"/>
            <a:r>
              <a:rPr lang="en-US" altLang="zh-CN" sz="2300" b="1" dirty="0">
                <a:latin typeface="楷体" pitchFamily="49" charset="-122"/>
                <a:ea typeface="楷体" pitchFamily="49" charset="-122"/>
              </a:rPr>
              <a:t>3.“</a:t>
            </a:r>
            <a:r>
              <a:rPr lang="zh-CN" altLang="en-US" sz="2300" b="1" dirty="0">
                <a:latin typeface="楷体" pitchFamily="49" charset="-122"/>
                <a:ea typeface="楷体" pitchFamily="49" charset="-122"/>
              </a:rPr>
              <a:t>无论</a:t>
            </a:r>
            <a:r>
              <a:rPr lang="en-US" altLang="zh-CN" sz="2300" b="1" dirty="0">
                <a:latin typeface="楷体" pitchFamily="49" charset="-122"/>
                <a:ea typeface="楷体" pitchFamily="49" charset="-122"/>
              </a:rPr>
              <a:t>……</a:t>
            </a:r>
            <a:r>
              <a:rPr lang="zh-CN" altLang="en-US" sz="2300" b="1" dirty="0">
                <a:latin typeface="楷体" pitchFamily="49" charset="-122"/>
                <a:ea typeface="楷体" pitchFamily="49" charset="-122"/>
              </a:rPr>
              <a:t>都</a:t>
            </a:r>
            <a:r>
              <a:rPr lang="en-US" altLang="zh-CN" sz="2300" b="1" dirty="0">
                <a:latin typeface="楷体" pitchFamily="49" charset="-122"/>
                <a:ea typeface="楷体" pitchFamily="49" charset="-122"/>
              </a:rPr>
              <a:t>……”</a:t>
            </a:r>
            <a:r>
              <a:rPr lang="zh-CN" altLang="en-US" sz="2300" b="1" dirty="0">
                <a:latin typeface="楷体" pitchFamily="49" charset="-122"/>
                <a:ea typeface="楷体" pitchFamily="49" charset="-122"/>
              </a:rPr>
              <a:t>照应了前文的“全部”一词，强调了港珠澳大桥的所有构件都是在岸上整件制造的，体现了说明文用语的准确性。</a:t>
            </a:r>
          </a:p>
          <a:p>
            <a:pPr eaLnBrk="1" hangingPunct="1"/>
            <a:r>
              <a:rPr lang="en-US" altLang="zh-CN" sz="2300" b="1" dirty="0">
                <a:latin typeface="楷体" pitchFamily="49" charset="-122"/>
                <a:ea typeface="楷体" pitchFamily="49" charset="-122"/>
              </a:rPr>
              <a:t>4.</a:t>
            </a:r>
            <a:r>
              <a:rPr lang="zh-CN" altLang="en-US" sz="2300" b="1" dirty="0">
                <a:latin typeface="楷体" pitchFamily="49" charset="-122"/>
                <a:ea typeface="楷体" pitchFamily="49" charset="-122"/>
              </a:rPr>
              <a:t>示例一：中国高铁。截止</a:t>
            </a:r>
            <a:r>
              <a:rPr lang="en-US" altLang="zh-CN" sz="2300" b="1" dirty="0">
                <a:latin typeface="楷体" pitchFamily="49" charset="-122"/>
                <a:ea typeface="楷体" pitchFamily="49" charset="-122"/>
              </a:rPr>
              <a:t>2017</a:t>
            </a:r>
            <a:r>
              <a:rPr lang="zh-CN" altLang="en-US" sz="2300" b="1" dirty="0">
                <a:latin typeface="楷体" pitchFamily="49" charset="-122"/>
                <a:ea typeface="楷体" pitchFamily="49" charset="-122"/>
              </a:rPr>
              <a:t>年底，我国高铁运营里程达</a:t>
            </a:r>
            <a:r>
              <a:rPr lang="en-US" altLang="zh-CN" sz="2300" b="1" dirty="0">
                <a:latin typeface="楷体" pitchFamily="49" charset="-122"/>
                <a:ea typeface="楷体" pitchFamily="49" charset="-122"/>
              </a:rPr>
              <a:t>2.5</a:t>
            </a:r>
            <a:r>
              <a:rPr lang="zh-CN" altLang="en-US" sz="2300" b="1" dirty="0">
                <a:latin typeface="楷体" pitchFamily="49" charset="-122"/>
                <a:ea typeface="楷体" pitchFamily="49" charset="-122"/>
              </a:rPr>
              <a:t>万公里，居世界第一。示例二：天舟一号。我国“天舟一号”货运飞船与“天宫二号”空间实验室的自主快速交会对接成功。</a:t>
            </a:r>
          </a:p>
        </p:txBody>
      </p:sp>
      <p:sp>
        <p:nvSpPr>
          <p:cNvPr id="62471" name="TextBox 2"/>
          <p:cNvSpPr txBox="1">
            <a:spLocks noChangeArrowheads="1"/>
          </p:cNvSpPr>
          <p:nvPr/>
        </p:nvSpPr>
        <p:spPr bwMode="auto">
          <a:xfrm>
            <a:off x="539750" y="503238"/>
            <a:ext cx="151130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300" dirty="0">
                <a:solidFill>
                  <a:srgbClr val="FF0000"/>
                </a:solidFill>
                <a:latin typeface="黑体" pitchFamily="49" charset="-122"/>
                <a:ea typeface="黑体" pitchFamily="49" charset="-122"/>
              </a:rPr>
              <a:t>参考答案：</a:t>
            </a:r>
          </a:p>
        </p:txBody>
      </p:sp>
      <p:grpSp>
        <p:nvGrpSpPr>
          <p:cNvPr id="7" name="组合 12"/>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拓展探究</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747713" y="987574"/>
            <a:ext cx="771272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lnSpc>
                <a:spcPct val="150000"/>
              </a:lnSpc>
              <a:spcBef>
                <a:spcPts val="0"/>
              </a:spcBef>
            </a:pPr>
            <a:r>
              <a:rPr lang="zh-CN" altLang="en-US" sz="2800" b="1" dirty="0">
                <a:solidFill>
                  <a:srgbClr val="000000"/>
                </a:solidFill>
                <a:latin typeface="楷体" panose="02010609060101010101" pitchFamily="49" charset="-122"/>
                <a:ea typeface="楷体" panose="02010609060101010101" pitchFamily="49" charset="-122"/>
              </a:rPr>
              <a:t>    随着经济的发展和技术的进步，我国建造出了各种各样的桥</a:t>
            </a:r>
            <a:r>
              <a:rPr lang="zh-CN" altLang="en-US" sz="2800" b="1" dirty="0" smtClean="0">
                <a:solidFill>
                  <a:srgbClr val="000000"/>
                </a:solidFill>
                <a:latin typeface="楷体" panose="02010609060101010101" pitchFamily="49" charset="-122"/>
                <a:ea typeface="楷体" panose="02010609060101010101" pitchFamily="49" charset="-122"/>
              </a:rPr>
              <a:t>。</a:t>
            </a:r>
            <a:endParaRPr lang="en-US" altLang="zh-CN" sz="2800" b="1" dirty="0" smtClean="0">
              <a:solidFill>
                <a:srgbClr val="000000"/>
              </a:solidFill>
              <a:latin typeface="楷体" panose="02010609060101010101" pitchFamily="49" charset="-122"/>
              <a:ea typeface="楷体" panose="02010609060101010101" pitchFamily="49" charset="-122"/>
            </a:endParaRPr>
          </a:p>
          <a:p>
            <a:pPr eaLnBrk="1" fontAlgn="ctr" hangingPunct="1">
              <a:lnSpc>
                <a:spcPct val="150000"/>
              </a:lnSpc>
              <a:spcBef>
                <a:spcPts val="0"/>
              </a:spcBef>
            </a:pPr>
            <a:r>
              <a:rPr lang="en-US" altLang="zh-CN" sz="2800" b="1" dirty="0">
                <a:solidFill>
                  <a:srgbClr val="000000"/>
                </a:solidFill>
                <a:latin typeface="楷体" panose="02010609060101010101" pitchFamily="49" charset="-122"/>
                <a:ea typeface="楷体" panose="02010609060101010101" pitchFamily="49" charset="-122"/>
              </a:rPr>
              <a:t> </a:t>
            </a:r>
            <a:r>
              <a:rPr lang="en-US" altLang="zh-CN" sz="2800" b="1" dirty="0" smtClean="0">
                <a:solidFill>
                  <a:srgbClr val="000000"/>
                </a:solidFill>
                <a:latin typeface="楷体" panose="02010609060101010101" pitchFamily="49" charset="-122"/>
                <a:ea typeface="楷体" panose="02010609060101010101" pitchFamily="49" charset="-122"/>
              </a:rPr>
              <a:t>   </a:t>
            </a:r>
            <a:r>
              <a:rPr lang="zh-CN" altLang="en-US" sz="2800" b="1" dirty="0" smtClean="0">
                <a:solidFill>
                  <a:srgbClr val="000000"/>
                </a:solidFill>
                <a:latin typeface="宋体" panose="02010600030101010101" pitchFamily="2" charset="-122"/>
              </a:rPr>
              <a:t>仿照</a:t>
            </a:r>
            <a:r>
              <a:rPr lang="zh-CN" altLang="en-US" sz="2800" b="1" dirty="0">
                <a:solidFill>
                  <a:srgbClr val="000000"/>
                </a:solidFill>
                <a:latin typeface="宋体" panose="02010600030101010101" pitchFamily="2" charset="-122"/>
              </a:rPr>
              <a:t>课文，写一篇说明文，介绍一下现代的桥。</a:t>
            </a:r>
            <a:endParaRPr lang="en-US" altLang="zh-CN" sz="2800" b="1" dirty="0">
              <a:solidFill>
                <a:srgbClr val="000000"/>
              </a:solidFill>
              <a:latin typeface="宋体" panose="02010600030101010101" pitchFamily="2" charset="-122"/>
            </a:endParaRPr>
          </a:p>
        </p:txBody>
      </p:sp>
      <p:grpSp>
        <p:nvGrpSpPr>
          <p:cNvPr id="7" name="组合 8"/>
          <p:cNvGrpSpPr>
            <a:grpSpLocks/>
          </p:cNvGrpSpPr>
          <p:nvPr/>
        </p:nvGrpSpPr>
        <p:grpSpPr bwMode="auto">
          <a:xfrm>
            <a:off x="34925" y="-20638"/>
            <a:ext cx="2008188" cy="523876"/>
            <a:chOff x="70" y="-63"/>
            <a:chExt cx="3161" cy="824"/>
          </a:xfrm>
        </p:grpSpPr>
        <p:sp>
          <p:nvSpPr>
            <p:cNvPr id="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课下作业</a:t>
              </a:r>
            </a:p>
          </p:txBody>
        </p:sp>
        <p:cxnSp>
          <p:nvCxnSpPr>
            <p:cNvPr id="1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4514" name="文本框 3"/>
          <p:cNvSpPr txBox="1">
            <a:spLocks noChangeArrowheads="1"/>
          </p:cNvSpPr>
          <p:nvPr/>
        </p:nvSpPr>
        <p:spPr bwMode="auto">
          <a:xfrm>
            <a:off x="651727" y="1419225"/>
            <a:ext cx="783419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itchFamily="34" charset="0"/>
                <a:ea typeface="宋体" pitchFamily="2" charset="-122"/>
              </a:defRPr>
            </a:lvl1pPr>
            <a:lvl2pPr marL="742950" indent="-285750" defTabSz="685800" eaLnBrk="0" hangingPunct="0">
              <a:defRPr>
                <a:solidFill>
                  <a:schemeClr val="tx1"/>
                </a:solidFill>
                <a:latin typeface="Arial" pitchFamily="34" charset="0"/>
                <a:ea typeface="宋体" pitchFamily="2" charset="-122"/>
              </a:defRPr>
            </a:lvl2pPr>
            <a:lvl3pPr marL="1143000" indent="-228600" defTabSz="685800" eaLnBrk="0" hangingPunct="0">
              <a:defRPr>
                <a:solidFill>
                  <a:schemeClr val="tx1"/>
                </a:solidFill>
                <a:latin typeface="Arial" pitchFamily="34" charset="0"/>
                <a:ea typeface="宋体" pitchFamily="2" charset="-122"/>
              </a:defRPr>
            </a:lvl3pPr>
            <a:lvl4pPr marL="1600200" indent="-228600" defTabSz="685800" eaLnBrk="0" hangingPunct="0">
              <a:defRPr>
                <a:solidFill>
                  <a:schemeClr val="tx1"/>
                </a:solidFill>
                <a:latin typeface="Arial" pitchFamily="34" charset="0"/>
                <a:ea typeface="宋体" pitchFamily="2" charset="-122"/>
              </a:defRPr>
            </a:lvl4pPr>
            <a:lvl5pPr marL="2057400" indent="-228600" defTabSz="685800" eaLnBrk="0" hangingPunct="0">
              <a:defRPr>
                <a:solidFill>
                  <a:schemeClr val="tx1"/>
                </a:solidFill>
                <a:latin typeface="Arial" pitchFamily="34"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3222625" y="823913"/>
            <a:ext cx="2698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800" dirty="0">
                <a:latin typeface="黑体" pitchFamily="49" charset="-122"/>
                <a:ea typeface="黑体" pitchFamily="49" charset="-122"/>
              </a:rPr>
              <a:t>常见的说明方法</a:t>
            </a:r>
          </a:p>
        </p:txBody>
      </p:sp>
      <p:sp>
        <p:nvSpPr>
          <p:cNvPr id="12291" name="TextBox 1"/>
          <p:cNvSpPr txBox="1">
            <a:spLocks noChangeArrowheads="1"/>
          </p:cNvSpPr>
          <p:nvPr/>
        </p:nvSpPr>
        <p:spPr bwMode="auto">
          <a:xfrm>
            <a:off x="1007604" y="1635125"/>
            <a:ext cx="712879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b="1" dirty="0">
                <a:latin typeface="楷体" pitchFamily="49" charset="-122"/>
                <a:ea typeface="楷体" pitchFamily="49" charset="-122"/>
              </a:rPr>
              <a:t>下定义          </a:t>
            </a:r>
            <a:r>
              <a:rPr lang="zh-CN" altLang="en-US" sz="2800" b="1" dirty="0">
                <a:solidFill>
                  <a:srgbClr val="FF0000"/>
                </a:solidFill>
                <a:latin typeface="楷体" pitchFamily="49" charset="-122"/>
                <a:ea typeface="楷体" pitchFamily="49" charset="-122"/>
              </a:rPr>
              <a:t>举例子</a:t>
            </a:r>
            <a:r>
              <a:rPr lang="zh-CN" altLang="en-US" sz="2800" b="1" dirty="0">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作比较    </a:t>
            </a:r>
            <a:endParaRPr lang="en-US" altLang="zh-CN" sz="2800" b="1" dirty="0">
              <a:solidFill>
                <a:srgbClr val="0000FF"/>
              </a:solidFill>
              <a:latin typeface="楷体" pitchFamily="49" charset="-122"/>
              <a:ea typeface="楷体" pitchFamily="49" charset="-122"/>
            </a:endParaRPr>
          </a:p>
          <a:p>
            <a:pPr eaLnBrk="1" hangingPunct="1">
              <a:lnSpc>
                <a:spcPct val="150000"/>
              </a:lnSpc>
            </a:pPr>
            <a:r>
              <a:rPr lang="zh-CN" altLang="en-US" sz="2800" b="1" dirty="0">
                <a:latin typeface="楷体" pitchFamily="49" charset="-122"/>
                <a:ea typeface="楷体" pitchFamily="49" charset="-122"/>
              </a:rPr>
              <a:t>打比方</a:t>
            </a:r>
            <a:r>
              <a:rPr lang="en-US" altLang="zh-CN" sz="2800" b="1" dirty="0">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分类别          </a:t>
            </a:r>
            <a:r>
              <a:rPr lang="zh-CN" altLang="en-US" sz="2800" b="1" dirty="0">
                <a:solidFill>
                  <a:srgbClr val="0000FF"/>
                </a:solidFill>
                <a:latin typeface="楷体" pitchFamily="49" charset="-122"/>
                <a:ea typeface="楷体" pitchFamily="49" charset="-122"/>
              </a:rPr>
              <a:t>画图表</a:t>
            </a:r>
            <a:endParaRPr lang="en-US" altLang="zh-CN" sz="2800" b="1" dirty="0">
              <a:solidFill>
                <a:srgbClr val="0000FF"/>
              </a:solidFill>
              <a:latin typeface="楷体" pitchFamily="49" charset="-122"/>
              <a:ea typeface="楷体" pitchFamily="49" charset="-122"/>
            </a:endParaRPr>
          </a:p>
          <a:p>
            <a:pPr eaLnBrk="1" hangingPunct="1">
              <a:lnSpc>
                <a:spcPct val="150000"/>
              </a:lnSpc>
            </a:pPr>
            <a:r>
              <a:rPr lang="zh-CN" altLang="en-US" sz="2800" b="1" dirty="0">
                <a:latin typeface="楷体" pitchFamily="49" charset="-122"/>
                <a:ea typeface="楷体" pitchFamily="49" charset="-122"/>
              </a:rPr>
              <a:t>列数字          </a:t>
            </a:r>
            <a:r>
              <a:rPr lang="zh-CN" altLang="en-US" sz="2800" b="1" dirty="0">
                <a:solidFill>
                  <a:srgbClr val="FF0000"/>
                </a:solidFill>
                <a:latin typeface="楷体" pitchFamily="49" charset="-122"/>
                <a:ea typeface="楷体" pitchFamily="49" charset="-122"/>
              </a:rPr>
              <a:t>摹状貌          </a:t>
            </a:r>
            <a:r>
              <a:rPr lang="zh-CN" altLang="en-US" sz="2800" b="1" dirty="0">
                <a:solidFill>
                  <a:srgbClr val="0000FF"/>
                </a:solidFill>
                <a:latin typeface="楷体" pitchFamily="49" charset="-122"/>
                <a:ea typeface="楷体" pitchFamily="49" charset="-122"/>
              </a:rPr>
              <a:t>引用</a:t>
            </a:r>
          </a:p>
        </p:txBody>
      </p:sp>
      <p:grpSp>
        <p:nvGrpSpPr>
          <p:cNvPr id="4" name="组合 8"/>
          <p:cNvGrpSpPr>
            <a:grpSpLocks/>
          </p:cNvGrpSpPr>
          <p:nvPr/>
        </p:nvGrpSpPr>
        <p:grpSpPr bwMode="auto">
          <a:xfrm>
            <a:off x="1588" y="31750"/>
            <a:ext cx="2006600" cy="523875"/>
            <a:chOff x="70" y="-63"/>
            <a:chExt cx="3161" cy="824"/>
          </a:xfrm>
        </p:grpSpPr>
        <p:sp>
          <p:nvSpPr>
            <p:cNvPr id="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3743325" y="537295"/>
            <a:ext cx="16573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800" dirty="0">
                <a:latin typeface="黑体" panose="02010609060101010101" pitchFamily="49" charset="-122"/>
                <a:ea typeface="黑体" panose="02010609060101010101" pitchFamily="49" charset="-122"/>
              </a:rPr>
              <a:t>说明顺序</a:t>
            </a:r>
          </a:p>
        </p:txBody>
      </p:sp>
      <p:sp>
        <p:nvSpPr>
          <p:cNvPr id="13315" name="TextBox 1"/>
          <p:cNvSpPr txBox="1">
            <a:spLocks noChangeArrowheads="1"/>
          </p:cNvSpPr>
          <p:nvPr/>
        </p:nvSpPr>
        <p:spPr bwMode="auto">
          <a:xfrm>
            <a:off x="323404" y="1052513"/>
            <a:ext cx="8497192"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a:latin typeface="楷体" pitchFamily="49" charset="-122"/>
                <a:ea typeface="楷体" pitchFamily="49" charset="-122"/>
              </a:rPr>
              <a:t>常见的说明顺序有时间顺序、空间顺序、逻辑顺序。</a:t>
            </a:r>
            <a:endParaRPr lang="en-US" altLang="zh-CN" sz="2400" b="1" dirty="0">
              <a:latin typeface="楷体" pitchFamily="49" charset="-122"/>
              <a:ea typeface="楷体" pitchFamily="49" charset="-122"/>
            </a:endParaRPr>
          </a:p>
          <a:p>
            <a:pPr eaLnBrk="1" hangingPunct="1"/>
            <a:r>
              <a:rPr lang="zh-CN" altLang="en-US" sz="2400" b="1" dirty="0">
                <a:solidFill>
                  <a:srgbClr val="FF0000"/>
                </a:solidFill>
                <a:latin typeface="楷体" pitchFamily="49" charset="-122"/>
                <a:ea typeface="楷体" pitchFamily="49" charset="-122"/>
              </a:rPr>
              <a:t>时间顺序</a:t>
            </a:r>
            <a:r>
              <a:rPr lang="zh-CN" altLang="en-US" sz="2400" b="1" dirty="0">
                <a:latin typeface="楷体" pitchFamily="49" charset="-122"/>
                <a:ea typeface="楷体" pitchFamily="49" charset="-122"/>
              </a:rPr>
              <a:t>：按照事物发展过程的先后来介绍某一事物的说明顺序。</a:t>
            </a:r>
            <a:endParaRPr lang="en-US" altLang="zh-CN" sz="2400" b="1" dirty="0">
              <a:latin typeface="楷体" pitchFamily="49" charset="-122"/>
              <a:ea typeface="楷体" pitchFamily="49" charset="-122"/>
            </a:endParaRPr>
          </a:p>
          <a:p>
            <a:pPr eaLnBrk="1" hangingPunct="1"/>
            <a:r>
              <a:rPr lang="zh-CN" altLang="en-US" sz="2400" b="1" dirty="0">
                <a:solidFill>
                  <a:srgbClr val="FF0000"/>
                </a:solidFill>
                <a:latin typeface="楷体" pitchFamily="49" charset="-122"/>
                <a:ea typeface="楷体" pitchFamily="49" charset="-122"/>
              </a:rPr>
              <a:t>空间顺序</a:t>
            </a:r>
            <a:r>
              <a:rPr lang="zh-CN" altLang="en-US" sz="2400" b="1" dirty="0">
                <a:latin typeface="楷体" pitchFamily="49" charset="-122"/>
                <a:ea typeface="楷体" pitchFamily="49" charset="-122"/>
              </a:rPr>
              <a:t>：按照事物空间存在的方式，或从外到内，或从上到下，或从整体到局部来加以介绍，这种说明顺序有利于全面说明事物各方面的特征。</a:t>
            </a:r>
            <a:endParaRPr lang="en-US" altLang="zh-CN" sz="2400" b="1" dirty="0">
              <a:latin typeface="楷体" pitchFamily="49" charset="-122"/>
              <a:ea typeface="楷体" pitchFamily="49" charset="-122"/>
            </a:endParaRPr>
          </a:p>
          <a:p>
            <a:pPr eaLnBrk="1" hangingPunct="1"/>
            <a:r>
              <a:rPr lang="zh-CN" altLang="en-US" sz="2400" b="1" dirty="0">
                <a:solidFill>
                  <a:srgbClr val="FF0000"/>
                </a:solidFill>
                <a:latin typeface="楷体" pitchFamily="49" charset="-122"/>
                <a:ea typeface="楷体" pitchFamily="49" charset="-122"/>
              </a:rPr>
              <a:t>逻辑顺序</a:t>
            </a:r>
            <a:r>
              <a:rPr lang="zh-CN" altLang="en-US" sz="2400" b="1" dirty="0">
                <a:latin typeface="楷体" pitchFamily="49" charset="-122"/>
                <a:ea typeface="楷体" pitchFamily="49" charset="-122"/>
              </a:rPr>
              <a:t>：按照事物、事理的内在逻辑关系，或由个别到一般，或由具体到抽象，或由主要到次要，或由现象到本质，或由原因到结果，递进，或概括到具体，或特点到用途，或由整体到局部一一介绍说明。</a:t>
            </a:r>
          </a:p>
        </p:txBody>
      </p:sp>
      <p:grpSp>
        <p:nvGrpSpPr>
          <p:cNvPr id="4" name="组合 8"/>
          <p:cNvGrpSpPr>
            <a:grpSpLocks/>
          </p:cNvGrpSpPr>
          <p:nvPr/>
        </p:nvGrpSpPr>
        <p:grpSpPr bwMode="auto">
          <a:xfrm>
            <a:off x="1588" y="31750"/>
            <a:ext cx="2006600" cy="523875"/>
            <a:chOff x="70" y="-63"/>
            <a:chExt cx="3161" cy="824"/>
          </a:xfrm>
        </p:grpSpPr>
        <p:sp>
          <p:nvSpPr>
            <p:cNvPr id="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知识备查</a:t>
              </a:r>
            </a:p>
          </p:txBody>
        </p:sp>
        <p:cxnSp>
          <p:nvCxnSpPr>
            <p:cNvPr id="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矩形 45"/>
          <p:cNvSpPr>
            <a:spLocks noChangeArrowheads="1"/>
          </p:cNvSpPr>
          <p:nvPr/>
        </p:nvSpPr>
        <p:spPr bwMode="auto">
          <a:xfrm>
            <a:off x="684014"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dirty="0">
                <a:solidFill>
                  <a:srgbClr val="FF0000"/>
                </a:solidFill>
                <a:latin typeface="楷体" pitchFamily="49" charset="-122"/>
                <a:ea typeface="楷体" pitchFamily="49" charset="-122"/>
              </a:rPr>
              <a:t>拱</a:t>
            </a:r>
            <a:endParaRPr lang="zh-CN" altLang="en-US" u="sng" dirty="0">
              <a:solidFill>
                <a:srgbClr val="FF0000"/>
              </a:solidFill>
              <a:cs typeface="Times New Roman" pitchFamily="18" charset="0"/>
            </a:endParaRPr>
          </a:p>
        </p:txBody>
      </p:sp>
      <p:sp>
        <p:nvSpPr>
          <p:cNvPr id="47" name="矩形 46"/>
          <p:cNvSpPr>
            <a:spLocks noChangeArrowheads="1"/>
          </p:cNvSpPr>
          <p:nvPr/>
        </p:nvSpPr>
        <p:spPr bwMode="auto">
          <a:xfrm>
            <a:off x="1331640"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dirty="0">
                <a:solidFill>
                  <a:srgbClr val="000000"/>
                </a:solidFill>
                <a:latin typeface="楷体" pitchFamily="49" charset="-122"/>
                <a:ea typeface="楷体" pitchFamily="49" charset="-122"/>
              </a:rPr>
              <a:t>桥</a:t>
            </a:r>
            <a:endParaRPr lang="zh-CN" altLang="en-US" dirty="0">
              <a:cs typeface="Times New Roman" pitchFamily="18" charset="0"/>
            </a:endParaRPr>
          </a:p>
        </p:txBody>
      </p:sp>
      <p:sp>
        <p:nvSpPr>
          <p:cNvPr id="48" name="矩形 47"/>
          <p:cNvSpPr>
            <a:spLocks noChangeArrowheads="1"/>
          </p:cNvSpPr>
          <p:nvPr/>
        </p:nvSpPr>
        <p:spPr bwMode="auto">
          <a:xfrm>
            <a:off x="539552" y="1203325"/>
            <a:ext cx="9957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ɡǒnɡ</a:t>
            </a:r>
            <a:endParaRPr lang="zh-CN" altLang="en-US" sz="2800" dirty="0">
              <a:latin typeface="汉语拼音" panose="000B0604020202020204" pitchFamily="34" charset="0"/>
              <a:cs typeface="汉语拼音" panose="000B0604020202020204" pitchFamily="34" charset="0"/>
            </a:endParaRPr>
          </a:p>
        </p:txBody>
      </p:sp>
      <p:sp>
        <p:nvSpPr>
          <p:cNvPr id="14343" name="矩形 48"/>
          <p:cNvSpPr>
            <a:spLocks noChangeArrowheads="1"/>
          </p:cNvSpPr>
          <p:nvPr/>
        </p:nvSpPr>
        <p:spPr bwMode="auto">
          <a:xfrm>
            <a:off x="2852738"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陡</a:t>
            </a:r>
            <a:endParaRPr lang="zh-CN" altLang="en-US" u="sng">
              <a:solidFill>
                <a:srgbClr val="FF0000"/>
              </a:solidFill>
              <a:cs typeface="Times New Roman" pitchFamily="18" charset="0"/>
            </a:endParaRPr>
          </a:p>
        </p:txBody>
      </p:sp>
      <p:sp>
        <p:nvSpPr>
          <p:cNvPr id="50" name="矩形 49"/>
          <p:cNvSpPr>
            <a:spLocks noChangeArrowheads="1"/>
          </p:cNvSpPr>
          <p:nvPr/>
        </p:nvSpPr>
        <p:spPr bwMode="auto">
          <a:xfrm>
            <a:off x="2786063" y="1203325"/>
            <a:ext cx="7922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dǒu</a:t>
            </a:r>
            <a:endParaRPr lang="zh-CN" altLang="en-US" sz="2800" dirty="0">
              <a:latin typeface="汉语拼音" panose="000B0604020202020204" pitchFamily="34" charset="0"/>
              <a:cs typeface="汉语拼音" panose="000B0604020202020204" pitchFamily="34" charset="0"/>
            </a:endParaRPr>
          </a:p>
        </p:txBody>
      </p:sp>
      <p:sp>
        <p:nvSpPr>
          <p:cNvPr id="51" name="矩形 50"/>
          <p:cNvSpPr>
            <a:spLocks noChangeArrowheads="1"/>
          </p:cNvSpPr>
          <p:nvPr/>
        </p:nvSpPr>
        <p:spPr bwMode="auto">
          <a:xfrm>
            <a:off x="3357563" y="16351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a:solidFill>
                  <a:srgbClr val="000000"/>
                </a:solidFill>
                <a:latin typeface="楷体" pitchFamily="49" charset="-122"/>
                <a:ea typeface="楷体" pitchFamily="49" charset="-122"/>
              </a:rPr>
              <a:t>坡</a:t>
            </a:r>
            <a:endParaRPr lang="zh-CN" altLang="en-US">
              <a:cs typeface="Times New Roman" pitchFamily="18" charset="0"/>
            </a:endParaRPr>
          </a:p>
        </p:txBody>
      </p:sp>
      <p:sp>
        <p:nvSpPr>
          <p:cNvPr id="14346" name="矩形 53"/>
          <p:cNvSpPr>
            <a:spLocks noChangeArrowheads="1"/>
          </p:cNvSpPr>
          <p:nvPr/>
        </p:nvSpPr>
        <p:spPr bwMode="auto">
          <a:xfrm>
            <a:off x="4753198" y="1635125"/>
            <a:ext cx="1209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匀称</a:t>
            </a:r>
            <a:endParaRPr lang="zh-CN" altLang="en-US" u="sng">
              <a:solidFill>
                <a:srgbClr val="FF0000"/>
              </a:solidFill>
              <a:cs typeface="Times New Roman" pitchFamily="18" charset="0"/>
            </a:endParaRPr>
          </a:p>
        </p:txBody>
      </p:sp>
      <p:sp>
        <p:nvSpPr>
          <p:cNvPr id="55" name="矩形 54"/>
          <p:cNvSpPr>
            <a:spLocks noChangeArrowheads="1"/>
          </p:cNvSpPr>
          <p:nvPr/>
        </p:nvSpPr>
        <p:spPr bwMode="auto">
          <a:xfrm>
            <a:off x="4537298" y="1203325"/>
            <a:ext cx="2286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yún</a:t>
            </a:r>
            <a:r>
              <a:rPr lang="en-US" altLang="zh-CN" sz="2800" dirty="0">
                <a:latin typeface="汉语拼音" panose="000B0604020202020204" pitchFamily="34" charset="0"/>
                <a:ea typeface="楷体" pitchFamily="49" charset="-122"/>
                <a:cs typeface="汉语拼音" panose="000B0604020202020204" pitchFamily="34" charset="0"/>
              </a:rPr>
              <a:t> </a:t>
            </a:r>
            <a:r>
              <a:rPr lang="en-US" altLang="zh-CN" sz="2800" dirty="0" err="1">
                <a:latin typeface="汉语拼音" panose="000B0604020202020204" pitchFamily="34" charset="0"/>
                <a:ea typeface="楷体" pitchFamily="49" charset="-122"/>
                <a:cs typeface="汉语拼音" panose="000B0604020202020204" pitchFamily="34" charset="0"/>
              </a:rPr>
              <a:t>chèn</a:t>
            </a:r>
            <a:endParaRPr lang="zh-CN" altLang="en-US" sz="2800" dirty="0">
              <a:latin typeface="汉语拼音" panose="000B0604020202020204" pitchFamily="34" charset="0"/>
              <a:cs typeface="汉语拼音" panose="000B0604020202020204" pitchFamily="34" charset="0"/>
            </a:endParaRPr>
          </a:p>
        </p:txBody>
      </p:sp>
      <p:sp>
        <p:nvSpPr>
          <p:cNvPr id="14348" name="矩形 59"/>
          <p:cNvSpPr>
            <a:spLocks noChangeArrowheads="1"/>
          </p:cNvSpPr>
          <p:nvPr/>
        </p:nvSpPr>
        <p:spPr bwMode="auto">
          <a:xfrm>
            <a:off x="684014" y="38322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dirty="0">
                <a:solidFill>
                  <a:srgbClr val="FF0000"/>
                </a:solidFill>
                <a:latin typeface="楷体" pitchFamily="49" charset="-122"/>
                <a:ea typeface="楷体" pitchFamily="49" charset="-122"/>
              </a:rPr>
              <a:t>惟</a:t>
            </a:r>
            <a:endParaRPr lang="zh-CN" altLang="en-US" u="sng" dirty="0">
              <a:solidFill>
                <a:srgbClr val="FF0000"/>
              </a:solidFill>
              <a:cs typeface="Times New Roman" pitchFamily="18" charset="0"/>
            </a:endParaRPr>
          </a:p>
        </p:txBody>
      </p:sp>
      <p:sp>
        <p:nvSpPr>
          <p:cNvPr id="62" name="矩形 61"/>
          <p:cNvSpPr>
            <a:spLocks noChangeArrowheads="1"/>
          </p:cNvSpPr>
          <p:nvPr/>
        </p:nvSpPr>
        <p:spPr bwMode="auto">
          <a:xfrm>
            <a:off x="1331640" y="3832225"/>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dirty="0">
                <a:solidFill>
                  <a:srgbClr val="000000"/>
                </a:solidFill>
                <a:latin typeface="楷体" pitchFamily="49" charset="-122"/>
                <a:ea typeface="楷体" pitchFamily="49" charset="-122"/>
              </a:rPr>
              <a:t>妙惟</a:t>
            </a:r>
            <a:endParaRPr lang="zh-CN" altLang="en-US" dirty="0">
              <a:cs typeface="Times New Roman" pitchFamily="18" charset="0"/>
            </a:endParaRPr>
          </a:p>
        </p:txBody>
      </p:sp>
      <p:sp>
        <p:nvSpPr>
          <p:cNvPr id="14350" name="矩形 62"/>
          <p:cNvSpPr>
            <a:spLocks noChangeArrowheads="1"/>
          </p:cNvSpPr>
          <p:nvPr/>
        </p:nvSpPr>
        <p:spPr bwMode="auto">
          <a:xfrm>
            <a:off x="2411636" y="383222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肖</a:t>
            </a:r>
            <a:endParaRPr lang="zh-CN" altLang="en-US" u="sng">
              <a:solidFill>
                <a:srgbClr val="FF0000"/>
              </a:solidFill>
              <a:cs typeface="Times New Roman" pitchFamily="18" charset="0"/>
            </a:endParaRPr>
          </a:p>
        </p:txBody>
      </p:sp>
      <p:sp>
        <p:nvSpPr>
          <p:cNvPr id="64" name="矩形 63"/>
          <p:cNvSpPr>
            <a:spLocks noChangeArrowheads="1"/>
          </p:cNvSpPr>
          <p:nvPr/>
        </p:nvSpPr>
        <p:spPr bwMode="auto">
          <a:xfrm>
            <a:off x="596702" y="3435350"/>
            <a:ext cx="7457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wéi</a:t>
            </a:r>
            <a:endParaRPr lang="zh-CN" altLang="en-US" sz="2800" dirty="0">
              <a:latin typeface="汉语拼音" panose="000B0604020202020204" pitchFamily="34" charset="0"/>
              <a:cs typeface="汉语拼音" panose="000B0604020202020204" pitchFamily="34" charset="0"/>
            </a:endParaRPr>
          </a:p>
        </p:txBody>
      </p:sp>
      <p:sp>
        <p:nvSpPr>
          <p:cNvPr id="67" name="矩形 66"/>
          <p:cNvSpPr>
            <a:spLocks noChangeArrowheads="1"/>
          </p:cNvSpPr>
          <p:nvPr/>
        </p:nvSpPr>
        <p:spPr bwMode="auto">
          <a:xfrm>
            <a:off x="2271936" y="3435350"/>
            <a:ext cx="880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xiào</a:t>
            </a:r>
            <a:endParaRPr lang="zh-CN" altLang="en-US" sz="2800" dirty="0">
              <a:latin typeface="汉语拼音" panose="000B0604020202020204" pitchFamily="34" charset="0"/>
              <a:cs typeface="汉语拼音" panose="000B0604020202020204" pitchFamily="34" charset="0"/>
            </a:endParaRPr>
          </a:p>
        </p:txBody>
      </p:sp>
      <p:sp>
        <p:nvSpPr>
          <p:cNvPr id="14353" name="矩形 68"/>
          <p:cNvSpPr>
            <a:spLocks noChangeArrowheads="1"/>
          </p:cNvSpPr>
          <p:nvPr/>
        </p:nvSpPr>
        <p:spPr bwMode="auto">
          <a:xfrm>
            <a:off x="684014" y="25717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洨</a:t>
            </a:r>
            <a:endParaRPr lang="zh-CN" altLang="en-US" u="sng">
              <a:solidFill>
                <a:srgbClr val="FF0000"/>
              </a:solidFill>
              <a:cs typeface="Times New Roman" pitchFamily="18" charset="0"/>
            </a:endParaRPr>
          </a:p>
        </p:txBody>
      </p:sp>
      <p:sp>
        <p:nvSpPr>
          <p:cNvPr id="70" name="矩形 69"/>
          <p:cNvSpPr>
            <a:spLocks noChangeArrowheads="1"/>
          </p:cNvSpPr>
          <p:nvPr/>
        </p:nvSpPr>
        <p:spPr bwMode="auto">
          <a:xfrm>
            <a:off x="568127" y="2284413"/>
            <a:ext cx="880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xiáo</a:t>
            </a:r>
            <a:endParaRPr lang="zh-CN" altLang="en-US" sz="2800" dirty="0">
              <a:latin typeface="汉语拼音" panose="000B0604020202020204" pitchFamily="34" charset="0"/>
              <a:cs typeface="汉语拼音" panose="000B0604020202020204" pitchFamily="34" charset="0"/>
            </a:endParaRPr>
          </a:p>
        </p:txBody>
      </p:sp>
      <p:sp>
        <p:nvSpPr>
          <p:cNvPr id="71" name="矩形 70"/>
          <p:cNvSpPr>
            <a:spLocks noChangeArrowheads="1"/>
          </p:cNvSpPr>
          <p:nvPr/>
        </p:nvSpPr>
        <p:spPr bwMode="auto">
          <a:xfrm>
            <a:off x="1331640" y="257175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a:solidFill>
                  <a:srgbClr val="000000"/>
                </a:solidFill>
                <a:latin typeface="楷体" pitchFamily="49" charset="-122"/>
                <a:ea typeface="楷体" pitchFamily="49" charset="-122"/>
              </a:rPr>
              <a:t>河</a:t>
            </a:r>
            <a:endParaRPr lang="zh-CN" altLang="en-US">
              <a:cs typeface="Times New Roman" pitchFamily="18" charset="0"/>
            </a:endParaRPr>
          </a:p>
        </p:txBody>
      </p:sp>
      <p:sp>
        <p:nvSpPr>
          <p:cNvPr id="73" name="矩形 72"/>
          <p:cNvSpPr>
            <a:spLocks noChangeArrowheads="1"/>
          </p:cNvSpPr>
          <p:nvPr/>
        </p:nvSpPr>
        <p:spPr bwMode="auto">
          <a:xfrm>
            <a:off x="7237907" y="1203325"/>
            <a:ext cx="8547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jiàn</a:t>
            </a:r>
            <a:endParaRPr lang="zh-CN" altLang="en-US" sz="2800" dirty="0">
              <a:latin typeface="汉语拼音" panose="000B0604020202020204" pitchFamily="34" charset="0"/>
              <a:cs typeface="汉语拼音" panose="000B0604020202020204" pitchFamily="34" charset="0"/>
            </a:endParaRPr>
          </a:p>
        </p:txBody>
      </p:sp>
      <p:sp>
        <p:nvSpPr>
          <p:cNvPr id="74" name="矩形 73"/>
          <p:cNvSpPr>
            <a:spLocks noChangeArrowheads="1"/>
          </p:cNvSpPr>
          <p:nvPr/>
        </p:nvSpPr>
        <p:spPr bwMode="auto">
          <a:xfrm>
            <a:off x="4746923" y="2284413"/>
            <a:ext cx="81144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yān</a:t>
            </a:r>
            <a:endParaRPr lang="zh-CN" altLang="en-US" sz="2800" dirty="0">
              <a:latin typeface="汉语拼音" panose="000B0604020202020204" pitchFamily="34" charset="0"/>
              <a:cs typeface="汉语拼音" panose="000B0604020202020204" pitchFamily="34" charset="0"/>
            </a:endParaRPr>
          </a:p>
        </p:txBody>
      </p:sp>
      <p:sp>
        <p:nvSpPr>
          <p:cNvPr id="76" name="矩形 75"/>
          <p:cNvSpPr>
            <a:spLocks noChangeArrowheads="1"/>
          </p:cNvSpPr>
          <p:nvPr/>
        </p:nvSpPr>
        <p:spPr bwMode="auto">
          <a:xfrm>
            <a:off x="2940050" y="2284413"/>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dirty="0" err="1">
                <a:latin typeface="汉语拼音" panose="000B0604020202020204" pitchFamily="34" charset="0"/>
                <a:ea typeface="楷体" pitchFamily="49" charset="-122"/>
                <a:cs typeface="汉语拼音" panose="000B0604020202020204" pitchFamily="34" charset="0"/>
              </a:rPr>
              <a:t>hú</a:t>
            </a:r>
            <a:endParaRPr lang="zh-CN" altLang="en-US" sz="2800" dirty="0">
              <a:latin typeface="汉语拼音" panose="000B0604020202020204" pitchFamily="34" charset="0"/>
              <a:cs typeface="汉语拼音" panose="000B0604020202020204" pitchFamily="34" charset="0"/>
            </a:endParaRPr>
          </a:p>
        </p:txBody>
      </p:sp>
      <p:sp>
        <p:nvSpPr>
          <p:cNvPr id="77" name="矩形 76"/>
          <p:cNvSpPr>
            <a:spLocks noChangeArrowheads="1"/>
          </p:cNvSpPr>
          <p:nvPr/>
        </p:nvSpPr>
        <p:spPr bwMode="auto">
          <a:xfrm>
            <a:off x="4368651" y="3435350"/>
            <a:ext cx="3658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en-US" altLang="zh-CN" sz="2800">
                <a:latin typeface="汉语拼音" panose="000B0604020202020204" pitchFamily="34" charset="0"/>
                <a:ea typeface="楷体" pitchFamily="49" charset="-122"/>
                <a:cs typeface="汉语拼音" panose="000B0604020202020204" pitchFamily="34" charset="0"/>
              </a:rPr>
              <a:t>lì</a:t>
            </a:r>
            <a:endParaRPr lang="zh-CN" altLang="en-US" sz="2800">
              <a:latin typeface="汉语拼音" panose="000B0604020202020204" pitchFamily="34" charset="0"/>
              <a:cs typeface="汉语拼音" panose="000B0604020202020204" pitchFamily="34" charset="0"/>
            </a:endParaRPr>
          </a:p>
        </p:txBody>
      </p:sp>
      <p:sp>
        <p:nvSpPr>
          <p:cNvPr id="79" name="矩形 78"/>
          <p:cNvSpPr>
            <a:spLocks noChangeArrowheads="1"/>
          </p:cNvSpPr>
          <p:nvPr/>
        </p:nvSpPr>
        <p:spPr bwMode="auto">
          <a:xfrm>
            <a:off x="6733082"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dirty="0">
                <a:solidFill>
                  <a:srgbClr val="000000"/>
                </a:solidFill>
                <a:latin typeface="楷体" pitchFamily="49" charset="-122"/>
                <a:ea typeface="楷体" pitchFamily="49" charset="-122"/>
              </a:rPr>
              <a:t>饮</a:t>
            </a:r>
            <a:endParaRPr lang="zh-CN" altLang="en-US" dirty="0">
              <a:cs typeface="Times New Roman" pitchFamily="18" charset="0"/>
            </a:endParaRPr>
          </a:p>
        </p:txBody>
      </p:sp>
      <p:sp>
        <p:nvSpPr>
          <p:cNvPr id="14361" name="矩形 80"/>
          <p:cNvSpPr>
            <a:spLocks noChangeArrowheads="1"/>
          </p:cNvSpPr>
          <p:nvPr/>
        </p:nvSpPr>
        <p:spPr bwMode="auto">
          <a:xfrm>
            <a:off x="7380782" y="16351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涧</a:t>
            </a:r>
            <a:endParaRPr lang="zh-CN" altLang="en-US" u="sng">
              <a:solidFill>
                <a:srgbClr val="FF0000"/>
              </a:solidFill>
              <a:cs typeface="Times New Roman" pitchFamily="18" charset="0"/>
            </a:endParaRPr>
          </a:p>
        </p:txBody>
      </p:sp>
      <p:sp>
        <p:nvSpPr>
          <p:cNvPr id="14362" name="矩形 82"/>
          <p:cNvSpPr>
            <a:spLocks noChangeArrowheads="1"/>
          </p:cNvSpPr>
          <p:nvPr/>
        </p:nvSpPr>
        <p:spPr bwMode="auto">
          <a:xfrm>
            <a:off x="4746923" y="25717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湮</a:t>
            </a:r>
            <a:endParaRPr lang="zh-CN" altLang="en-US" u="sng">
              <a:solidFill>
                <a:srgbClr val="FF0000"/>
              </a:solidFill>
              <a:cs typeface="Times New Roman" pitchFamily="18" charset="0"/>
            </a:endParaRPr>
          </a:p>
        </p:txBody>
      </p:sp>
      <p:sp>
        <p:nvSpPr>
          <p:cNvPr id="84" name="矩形 83"/>
          <p:cNvSpPr>
            <a:spLocks noChangeArrowheads="1"/>
          </p:cNvSpPr>
          <p:nvPr/>
        </p:nvSpPr>
        <p:spPr bwMode="auto">
          <a:xfrm>
            <a:off x="5323185" y="25717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a:solidFill>
                  <a:srgbClr val="000000"/>
                </a:solidFill>
                <a:latin typeface="楷体" pitchFamily="49" charset="-122"/>
                <a:ea typeface="楷体" pitchFamily="49" charset="-122"/>
              </a:rPr>
              <a:t>没</a:t>
            </a:r>
            <a:endParaRPr lang="zh-CN" altLang="en-US">
              <a:cs typeface="Times New Roman" pitchFamily="18" charset="0"/>
            </a:endParaRPr>
          </a:p>
        </p:txBody>
      </p:sp>
      <p:sp>
        <p:nvSpPr>
          <p:cNvPr id="14364" name="矩形 84"/>
          <p:cNvSpPr>
            <a:spLocks noChangeArrowheads="1"/>
          </p:cNvSpPr>
          <p:nvPr/>
        </p:nvSpPr>
        <p:spPr bwMode="auto">
          <a:xfrm>
            <a:off x="2895550" y="2571750"/>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dirty="0">
                <a:solidFill>
                  <a:srgbClr val="FF0000"/>
                </a:solidFill>
                <a:latin typeface="楷体" pitchFamily="49" charset="-122"/>
                <a:ea typeface="楷体" pitchFamily="49" charset="-122"/>
              </a:rPr>
              <a:t>弧</a:t>
            </a:r>
            <a:endParaRPr lang="zh-CN" altLang="en-US" u="sng" dirty="0">
              <a:solidFill>
                <a:srgbClr val="FF0000"/>
              </a:solidFill>
              <a:cs typeface="Times New Roman" pitchFamily="18" charset="0"/>
            </a:endParaRPr>
          </a:p>
        </p:txBody>
      </p:sp>
      <p:sp>
        <p:nvSpPr>
          <p:cNvPr id="86" name="矩形 85"/>
          <p:cNvSpPr>
            <a:spLocks noChangeArrowheads="1"/>
          </p:cNvSpPr>
          <p:nvPr/>
        </p:nvSpPr>
        <p:spPr bwMode="auto">
          <a:xfrm>
            <a:off x="3429000" y="25717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a:solidFill>
                  <a:srgbClr val="000000"/>
                </a:solidFill>
                <a:latin typeface="楷体" pitchFamily="49" charset="-122"/>
                <a:ea typeface="楷体" pitchFamily="49" charset="-122"/>
              </a:rPr>
              <a:t>形</a:t>
            </a:r>
            <a:endParaRPr lang="zh-CN" altLang="en-US">
              <a:cs typeface="Times New Roman" pitchFamily="18" charset="0"/>
            </a:endParaRPr>
          </a:p>
        </p:txBody>
      </p:sp>
      <p:sp>
        <p:nvSpPr>
          <p:cNvPr id="14366" name="矩形 86"/>
          <p:cNvSpPr>
            <a:spLocks noChangeArrowheads="1"/>
          </p:cNvSpPr>
          <p:nvPr/>
        </p:nvSpPr>
        <p:spPr bwMode="auto">
          <a:xfrm>
            <a:off x="4368651" y="383222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郦</a:t>
            </a:r>
            <a:endParaRPr lang="zh-CN" altLang="en-US" u="sng">
              <a:solidFill>
                <a:srgbClr val="FF0000"/>
              </a:solidFill>
              <a:cs typeface="Times New Roman" pitchFamily="18" charset="0"/>
            </a:endParaRPr>
          </a:p>
        </p:txBody>
      </p:sp>
      <p:sp>
        <p:nvSpPr>
          <p:cNvPr id="88" name="矩形 87"/>
          <p:cNvSpPr>
            <a:spLocks noChangeArrowheads="1"/>
          </p:cNvSpPr>
          <p:nvPr/>
        </p:nvSpPr>
        <p:spPr bwMode="auto">
          <a:xfrm>
            <a:off x="4944914" y="3832225"/>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dirty="0">
                <a:solidFill>
                  <a:srgbClr val="000000"/>
                </a:solidFill>
                <a:latin typeface="楷体" pitchFamily="49" charset="-122"/>
                <a:ea typeface="楷体" pitchFamily="49" charset="-122"/>
              </a:rPr>
              <a:t>道元</a:t>
            </a:r>
            <a:endParaRPr lang="zh-CN" altLang="en-US" dirty="0">
              <a:cs typeface="Times New Roman" pitchFamily="18" charset="0"/>
            </a:endParaRPr>
          </a:p>
        </p:txBody>
      </p:sp>
      <p:sp>
        <p:nvSpPr>
          <p:cNvPr id="14368" name="矩形 90"/>
          <p:cNvSpPr>
            <a:spLocks noChangeArrowheads="1"/>
          </p:cNvSpPr>
          <p:nvPr/>
        </p:nvSpPr>
        <p:spPr bwMode="auto">
          <a:xfrm>
            <a:off x="7419628" y="2571750"/>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墩</a:t>
            </a:r>
            <a:endParaRPr lang="zh-CN" altLang="en-US" u="sng"/>
          </a:p>
        </p:txBody>
      </p:sp>
      <p:sp>
        <p:nvSpPr>
          <p:cNvPr id="93" name="矩形 92"/>
          <p:cNvSpPr>
            <a:spLocks noChangeArrowheads="1"/>
          </p:cNvSpPr>
          <p:nvPr/>
        </p:nvSpPr>
        <p:spPr bwMode="auto">
          <a:xfrm>
            <a:off x="6770340" y="2571750"/>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a:solidFill>
                  <a:srgbClr val="000000"/>
                </a:solidFill>
                <a:latin typeface="楷体" pitchFamily="49" charset="-122"/>
                <a:ea typeface="楷体" pitchFamily="49" charset="-122"/>
              </a:rPr>
              <a:t>桥</a:t>
            </a:r>
            <a:endParaRPr lang="zh-CN" altLang="en-US"/>
          </a:p>
        </p:txBody>
      </p:sp>
      <p:sp>
        <p:nvSpPr>
          <p:cNvPr id="96" name="矩形 95"/>
          <p:cNvSpPr>
            <a:spLocks noChangeArrowheads="1"/>
          </p:cNvSpPr>
          <p:nvPr/>
        </p:nvSpPr>
        <p:spPr bwMode="auto">
          <a:xfrm>
            <a:off x="7419628" y="2284413"/>
            <a:ext cx="7906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anose="000B0604020202020204" pitchFamily="34" charset="0"/>
                <a:ea typeface="楷体" pitchFamily="49" charset="-122"/>
                <a:cs typeface="汉语拼音" panose="000B0604020202020204" pitchFamily="34" charset="0"/>
              </a:rPr>
              <a:t>dūn</a:t>
            </a:r>
            <a:endParaRPr lang="zh-CN" altLang="en-US" sz="2800">
              <a:latin typeface="汉语拼音" panose="000B0604020202020204" pitchFamily="34" charset="0"/>
              <a:ea typeface="楷体" pitchFamily="49" charset="-122"/>
              <a:cs typeface="汉语拼音" panose="000B0604020202020204" pitchFamily="34" charset="0"/>
            </a:endParaRPr>
          </a:p>
        </p:txBody>
      </p:sp>
      <p:sp>
        <p:nvSpPr>
          <p:cNvPr id="14371" name="矩形 99"/>
          <p:cNvSpPr>
            <a:spLocks noChangeArrowheads="1"/>
          </p:cNvSpPr>
          <p:nvPr/>
        </p:nvSpPr>
        <p:spPr bwMode="auto">
          <a:xfrm>
            <a:off x="6948264" y="3832225"/>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4000" u="sng">
                <a:solidFill>
                  <a:srgbClr val="FF0000"/>
                </a:solidFill>
                <a:latin typeface="楷体" pitchFamily="49" charset="-122"/>
                <a:ea typeface="楷体" pitchFamily="49" charset="-122"/>
              </a:rPr>
              <a:t>砌</a:t>
            </a:r>
            <a:endParaRPr lang="zh-CN" altLang="en-US" sz="4000" u="sng"/>
          </a:p>
        </p:txBody>
      </p:sp>
      <p:sp>
        <p:nvSpPr>
          <p:cNvPr id="101" name="矩形 100"/>
          <p:cNvSpPr>
            <a:spLocks noChangeArrowheads="1"/>
          </p:cNvSpPr>
          <p:nvPr/>
        </p:nvSpPr>
        <p:spPr bwMode="auto">
          <a:xfrm>
            <a:off x="6948264" y="3435350"/>
            <a:ext cx="4780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a:latin typeface="汉语拼音" panose="000B0604020202020204" pitchFamily="34" charset="0"/>
                <a:ea typeface="楷体" pitchFamily="49" charset="-122"/>
                <a:cs typeface="汉语拼音" panose="000B0604020202020204" pitchFamily="34" charset="0"/>
              </a:rPr>
              <a:t>qì</a:t>
            </a:r>
            <a:endParaRPr lang="zh-CN" altLang="en-US" sz="2800">
              <a:latin typeface="汉语拼音" panose="000B0604020202020204" pitchFamily="34" charset="0"/>
              <a:ea typeface="楷体" pitchFamily="49" charset="-122"/>
              <a:cs typeface="汉语拼音" panose="000B0604020202020204" pitchFamily="34" charset="0"/>
            </a:endParaRPr>
          </a:p>
        </p:txBody>
      </p:sp>
      <p:grpSp>
        <p:nvGrpSpPr>
          <p:cNvPr id="44" name="组合 2"/>
          <p:cNvGrpSpPr>
            <a:grpSpLocks/>
          </p:cNvGrpSpPr>
          <p:nvPr/>
        </p:nvGrpSpPr>
        <p:grpSpPr bwMode="auto">
          <a:xfrm>
            <a:off x="515938" y="555625"/>
            <a:ext cx="1497012" cy="566738"/>
            <a:chOff x="752475" y="598488"/>
            <a:chExt cx="1497013" cy="566737"/>
          </a:xfrm>
        </p:grpSpPr>
        <p:sp>
          <p:nvSpPr>
            <p:cNvPr id="45" name="圆角矩形 44"/>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6" name="圆角矩形 45"/>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9" name="圆角矩形 48"/>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2" name="矩形 1"/>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a:solidFill>
                    <a:schemeClr val="bg1"/>
                  </a:solidFill>
                  <a:latin typeface="楷体" pitchFamily="49" charset="-122"/>
                  <a:ea typeface="楷体" pitchFamily="49" charset="-122"/>
                </a:rPr>
                <a:t>读一读</a:t>
              </a:r>
            </a:p>
          </p:txBody>
        </p:sp>
      </p:grpSp>
      <p:grpSp>
        <p:nvGrpSpPr>
          <p:cNvPr id="53" name="组合 55"/>
          <p:cNvGrpSpPr>
            <a:grpSpLocks/>
          </p:cNvGrpSpPr>
          <p:nvPr/>
        </p:nvGrpSpPr>
        <p:grpSpPr bwMode="auto">
          <a:xfrm>
            <a:off x="-3175" y="-20638"/>
            <a:ext cx="2006600" cy="523876"/>
            <a:chOff x="70" y="-63"/>
            <a:chExt cx="3161" cy="824"/>
          </a:xfrm>
        </p:grpSpPr>
        <p:sp>
          <p:nvSpPr>
            <p:cNvPr id="5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56"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0" name="菱形 5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blinds(horizontal)">
                                      <p:cBhvr>
                                        <p:cTn id="15" dur="500"/>
                                        <p:tgtEl>
                                          <p:spTgt spid="5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1"/>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5"/>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3"/>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blinds(horizontal)">
                                      <p:cBhvr>
                                        <p:cTn id="32" dur="500"/>
                                        <p:tgtEl>
                                          <p:spTgt spid="7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1"/>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6"/>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86"/>
                                        </p:tgtEl>
                                        <p:attrNameLst>
                                          <p:attrName>style.visibility</p:attrName>
                                        </p:attrNameLst>
                                      </p:cBhvr>
                                      <p:to>
                                        <p:strVal val="visible"/>
                                      </p:to>
                                    </p:set>
                                    <p:animEffect transition="in" filter="blinds(horizontal)">
                                      <p:cBhvr>
                                        <p:cTn id="49" dur="500"/>
                                        <p:tgtEl>
                                          <p:spTgt spid="86"/>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74"/>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84"/>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96"/>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93"/>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64"/>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withGroup">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67"/>
                                        </p:tgtEl>
                                        <p:attrNameLst>
                                          <p:attrName>style.visibility</p:attrName>
                                        </p:attrNameLst>
                                      </p:cBhvr>
                                      <p:to>
                                        <p:strVal val="visible"/>
                                      </p:to>
                                    </p:set>
                                  </p:childTnLst>
                                </p:cTn>
                              </p:par>
                            </p:childTnLst>
                          </p:cTn>
                        </p:par>
                      </p:childTnLst>
                    </p:cTn>
                  </p:par>
                  <p:par>
                    <p:cTn id="74" fill="hold" nodeType="clickPar">
                      <p:stCondLst>
                        <p:cond delay="indefinite"/>
                      </p:stCondLst>
                      <p:childTnLst>
                        <p:par>
                          <p:cTn id="75" fill="hold" nodeType="withGroup">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62"/>
                                        </p:tgtEl>
                                        <p:attrNameLst>
                                          <p:attrName>style.visibility</p:attrName>
                                        </p:attrNameLst>
                                      </p:cBhvr>
                                      <p:to>
                                        <p:strVal val="visible"/>
                                      </p:to>
                                    </p:se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blinds(horizontal)">
                                      <p:cBhvr>
                                        <p:cTn id="82" dur="500"/>
                                        <p:tgtEl>
                                          <p:spTgt spid="77"/>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88"/>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0" grpId="0"/>
      <p:bldP spid="51" grpId="0"/>
      <p:bldP spid="55" grpId="0"/>
      <p:bldP spid="62" grpId="0"/>
      <p:bldP spid="64" grpId="0"/>
      <p:bldP spid="67" grpId="0"/>
      <p:bldP spid="70" grpId="0"/>
      <p:bldP spid="71" grpId="0"/>
      <p:bldP spid="73" grpId="0"/>
      <p:bldP spid="74" grpId="0"/>
      <p:bldP spid="76" grpId="0"/>
      <p:bldP spid="77" grpId="0"/>
      <p:bldP spid="79" grpId="0"/>
      <p:bldP spid="84" grpId="0"/>
      <p:bldP spid="86" grpId="0"/>
      <p:bldP spid="88" grpId="0"/>
      <p:bldP spid="93" grpId="0"/>
      <p:bldP spid="96" grpId="0"/>
      <p:bldP spid="10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a:spLocks noChangeArrowheads="1"/>
          </p:cNvSpPr>
          <p:nvPr/>
        </p:nvSpPr>
        <p:spPr bwMode="auto">
          <a:xfrm>
            <a:off x="1259780" y="1851025"/>
            <a:ext cx="3340100" cy="143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70000"/>
              </a:lnSpc>
            </a:pPr>
            <a:r>
              <a:rPr lang="zh-CN" altLang="en-US" sz="2800" b="1" dirty="0">
                <a:latin typeface="楷体" pitchFamily="49" charset="-122"/>
                <a:ea typeface="楷体" pitchFamily="49" charset="-122"/>
              </a:rPr>
              <a:t>（     ）记载（     ）装载</a:t>
            </a:r>
          </a:p>
        </p:txBody>
      </p:sp>
      <p:sp>
        <p:nvSpPr>
          <p:cNvPr id="30" name="矩形 29"/>
          <p:cNvSpPr>
            <a:spLocks noChangeArrowheads="1"/>
          </p:cNvSpPr>
          <p:nvPr/>
        </p:nvSpPr>
        <p:spPr bwMode="auto">
          <a:xfrm>
            <a:off x="612080" y="2355850"/>
            <a:ext cx="5453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b="1">
                <a:latin typeface="楷体" pitchFamily="49" charset="-122"/>
                <a:ea typeface="楷体" pitchFamily="49" charset="-122"/>
              </a:rPr>
              <a:t>载</a:t>
            </a:r>
          </a:p>
        </p:txBody>
      </p:sp>
      <p:sp>
        <p:nvSpPr>
          <p:cNvPr id="32" name="矩形 31"/>
          <p:cNvSpPr>
            <a:spLocks noChangeArrowheads="1"/>
          </p:cNvSpPr>
          <p:nvPr/>
        </p:nvSpPr>
        <p:spPr bwMode="auto">
          <a:xfrm>
            <a:off x="1832868" y="1995488"/>
            <a:ext cx="995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zǎi</a:t>
            </a:r>
            <a:endParaRPr lang="en-US" altLang="zh-CN"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33" name="矩形 32"/>
          <p:cNvSpPr>
            <a:spLocks noChangeArrowheads="1"/>
          </p:cNvSpPr>
          <p:nvPr/>
        </p:nvSpPr>
        <p:spPr bwMode="auto">
          <a:xfrm>
            <a:off x="1801117" y="2787650"/>
            <a:ext cx="10271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zài</a:t>
            </a:r>
            <a:endParaRPr lang="en-US" altLang="zh-CN"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34" name="矩形 33"/>
          <p:cNvSpPr>
            <a:spLocks noChangeArrowheads="1"/>
          </p:cNvSpPr>
          <p:nvPr/>
        </p:nvSpPr>
        <p:spPr bwMode="auto">
          <a:xfrm>
            <a:off x="5147567" y="1779588"/>
            <a:ext cx="3096841" cy="1557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70000"/>
              </a:lnSpc>
            </a:pPr>
            <a:r>
              <a:rPr lang="zh-CN" altLang="en-US" sz="2800" b="1" dirty="0">
                <a:latin typeface="楷体" pitchFamily="49" charset="-122"/>
                <a:ea typeface="楷体" pitchFamily="49" charset="-122"/>
              </a:rPr>
              <a:t>（       ）涨水（       ）涨红</a:t>
            </a:r>
          </a:p>
        </p:txBody>
      </p:sp>
      <p:sp>
        <p:nvSpPr>
          <p:cNvPr id="35" name="矩形 34"/>
          <p:cNvSpPr>
            <a:spLocks noChangeArrowheads="1"/>
          </p:cNvSpPr>
          <p:nvPr/>
        </p:nvSpPr>
        <p:spPr bwMode="auto">
          <a:xfrm>
            <a:off x="4477642" y="2176463"/>
            <a:ext cx="54534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2800" b="1">
                <a:latin typeface="楷体" pitchFamily="49" charset="-122"/>
                <a:ea typeface="楷体" pitchFamily="49" charset="-122"/>
              </a:rPr>
              <a:t>涨</a:t>
            </a:r>
          </a:p>
        </p:txBody>
      </p:sp>
      <p:sp>
        <p:nvSpPr>
          <p:cNvPr id="36" name="左大括号 35"/>
          <p:cNvSpPr/>
          <p:nvPr/>
        </p:nvSpPr>
        <p:spPr>
          <a:xfrm>
            <a:off x="5047555" y="2112963"/>
            <a:ext cx="198437" cy="993775"/>
          </a:xfrm>
          <a:prstGeom prst="leftBrace">
            <a:avLst>
              <a:gd name="adj1" fmla="val 4168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p>
        </p:txBody>
      </p:sp>
      <p:sp>
        <p:nvSpPr>
          <p:cNvPr id="37" name="矩形 36"/>
          <p:cNvSpPr>
            <a:spLocks noChangeArrowheads="1"/>
          </p:cNvSpPr>
          <p:nvPr/>
        </p:nvSpPr>
        <p:spPr bwMode="auto">
          <a:xfrm>
            <a:off x="5651871" y="1885950"/>
            <a:ext cx="1339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zhǎn</a:t>
            </a:r>
            <a:r>
              <a:rPr lang="zh-CN" altLang="en-US" sz="2800" dirty="0">
                <a:solidFill>
                  <a:srgbClr val="FF0000"/>
                </a:solidFill>
                <a:latin typeface="汉语拼音" panose="000B0604020202020204" pitchFamily="34" charset="0"/>
                <a:ea typeface="楷体" pitchFamily="49" charset="-122"/>
                <a:cs typeface="汉语拼音" panose="000B0604020202020204" pitchFamily="34" charset="0"/>
              </a:rPr>
              <a:t>ɡ</a:t>
            </a:r>
            <a:endParaRPr lang="en-US" altLang="zh-CN" sz="2800" dirty="0">
              <a:solidFill>
                <a:srgbClr val="FF0000"/>
              </a:solidFill>
              <a:latin typeface="汉语拼音" panose="000B0604020202020204" pitchFamily="34" charset="0"/>
              <a:ea typeface="楷体" pitchFamily="49" charset="-122"/>
              <a:cs typeface="汉语拼音" panose="000B0604020202020204" pitchFamily="34" charset="0"/>
            </a:endParaRPr>
          </a:p>
        </p:txBody>
      </p:sp>
      <p:sp>
        <p:nvSpPr>
          <p:cNvPr id="38" name="矩形 37"/>
          <p:cNvSpPr>
            <a:spLocks noChangeArrowheads="1"/>
          </p:cNvSpPr>
          <p:nvPr/>
        </p:nvSpPr>
        <p:spPr bwMode="auto">
          <a:xfrm>
            <a:off x="5675683" y="2692400"/>
            <a:ext cx="1387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dirty="0" err="1">
                <a:solidFill>
                  <a:srgbClr val="FF0000"/>
                </a:solidFill>
                <a:latin typeface="汉语拼音" panose="000B0604020202020204" pitchFamily="34" charset="0"/>
                <a:ea typeface="楷体" pitchFamily="49" charset="-122"/>
                <a:cs typeface="汉语拼音" panose="000B0604020202020204" pitchFamily="34" charset="0"/>
              </a:rPr>
              <a:t>zhàn</a:t>
            </a:r>
            <a:r>
              <a:rPr lang="zh-CN" altLang="en-US" sz="2800" dirty="0">
                <a:solidFill>
                  <a:srgbClr val="FF0000"/>
                </a:solidFill>
                <a:latin typeface="汉语拼音" panose="000B0604020202020204" pitchFamily="34" charset="0"/>
                <a:ea typeface="楷体" pitchFamily="49" charset="-122"/>
                <a:cs typeface="汉语拼音" panose="000B0604020202020204" pitchFamily="34" charset="0"/>
              </a:rPr>
              <a:t>ɡ</a:t>
            </a:r>
          </a:p>
        </p:txBody>
      </p:sp>
      <p:grpSp>
        <p:nvGrpSpPr>
          <p:cNvPr id="21" name="组合 2"/>
          <p:cNvGrpSpPr>
            <a:grpSpLocks/>
          </p:cNvGrpSpPr>
          <p:nvPr/>
        </p:nvGrpSpPr>
        <p:grpSpPr bwMode="auto">
          <a:xfrm>
            <a:off x="515938" y="555625"/>
            <a:ext cx="1497012" cy="643766"/>
            <a:chOff x="752475" y="598488"/>
            <a:chExt cx="1497013" cy="643765"/>
          </a:xfrm>
        </p:grpSpPr>
        <p:sp>
          <p:nvSpPr>
            <p:cNvPr id="22" name="圆角矩形 21"/>
            <p:cNvSpPr/>
            <p:nvPr/>
          </p:nvSpPr>
          <p:spPr>
            <a:xfrm rot="20326116">
              <a:off x="1746251"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p:cNvSpPr/>
            <p:nvPr/>
          </p:nvSpPr>
          <p:spPr>
            <a:xfrm rot="319204">
              <a:off x="1258887"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 name="圆角矩形 23"/>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 name="矩形 1"/>
            <p:cNvSpPr>
              <a:spLocks noChangeArrowheads="1"/>
            </p:cNvSpPr>
            <p:nvPr/>
          </p:nvSpPr>
          <p:spPr bwMode="auto">
            <a:xfrm>
              <a:off x="752475" y="598488"/>
              <a:ext cx="1497013" cy="64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a:lnSpc>
                  <a:spcPts val="4300"/>
                </a:lnSpc>
              </a:pPr>
              <a:r>
                <a:rPr lang="zh-CN" altLang="en-US" sz="2800" b="1" dirty="0">
                  <a:solidFill>
                    <a:schemeClr val="bg1"/>
                  </a:solidFill>
                  <a:latin typeface="楷体" pitchFamily="49" charset="-122"/>
                  <a:ea typeface="楷体" pitchFamily="49" charset="-122"/>
                </a:rPr>
                <a:t>多音字</a:t>
              </a:r>
            </a:p>
          </p:txBody>
        </p:sp>
      </p:grpSp>
      <p:grpSp>
        <p:nvGrpSpPr>
          <p:cNvPr id="26" name="组合 55"/>
          <p:cNvGrpSpPr>
            <a:grpSpLocks/>
          </p:cNvGrpSpPr>
          <p:nvPr/>
        </p:nvGrpSpPr>
        <p:grpSpPr bwMode="auto">
          <a:xfrm>
            <a:off x="-3175" y="-20638"/>
            <a:ext cx="2006600" cy="523876"/>
            <a:chOff x="70" y="-63"/>
            <a:chExt cx="3161" cy="824"/>
          </a:xfrm>
        </p:grpSpPr>
        <p:sp>
          <p:nvSpPr>
            <p:cNvPr id="2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kumimoji="1" lang="zh-CN" altLang="en-US" sz="2800">
                  <a:latin typeface="黑体" pitchFamily="49" charset="-122"/>
                  <a:ea typeface="黑体" pitchFamily="49" charset="-122"/>
                </a:rPr>
                <a:t>预习检查</a:t>
              </a:r>
            </a:p>
          </p:txBody>
        </p:sp>
        <p:cxnSp>
          <p:nvCxnSpPr>
            <p:cNvPr id="2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9" name="菱形 3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40" name="左大括号 39"/>
          <p:cNvSpPr/>
          <p:nvPr/>
        </p:nvSpPr>
        <p:spPr>
          <a:xfrm>
            <a:off x="1204962" y="2265363"/>
            <a:ext cx="198437" cy="993775"/>
          </a:xfrm>
          <a:prstGeom prst="leftBrace">
            <a:avLst>
              <a:gd name="adj1" fmla="val 41685"/>
              <a:gd name="adj2" fmla="val 50000"/>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80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randombar(horizontal)">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7" grpId="0"/>
      <p:bldP spid="38" grpId="0"/>
    </p:bld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TotalTime>
  <Words>5904</Words>
  <Application>Microsoft Office PowerPoint</Application>
  <PresentationFormat>全屏显示(16:9)</PresentationFormat>
  <Paragraphs>325</Paragraphs>
  <Slides>56</Slides>
  <Notes>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56</vt:i4>
      </vt:variant>
    </vt:vector>
  </HeadingPairs>
  <TitlesOfParts>
    <vt:vector size="69" baseType="lpstr">
      <vt:lpstr>Arial</vt:lpstr>
      <vt:lpstr>宋体</vt:lpstr>
      <vt:lpstr>Impact</vt:lpstr>
      <vt:lpstr>Arial Unicode MS</vt:lpstr>
      <vt:lpstr>汉语拼音</vt:lpstr>
      <vt:lpstr>Kaiti SC</vt:lpstr>
      <vt:lpstr>微软雅黑</vt:lpstr>
      <vt:lpstr>楷体</vt:lpstr>
      <vt:lpstr>Xingkai SC</vt:lpstr>
      <vt:lpstr>Times New Roman</vt:lpstr>
      <vt:lpstr>黑体</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644</cp:revision>
  <dcterms:created xsi:type="dcterms:W3CDTF">2018-11-06T06:39:21Z</dcterms:created>
  <dcterms:modified xsi:type="dcterms:W3CDTF">2020-03-27T07:40:44Z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2052-11.3.0.8513</vt:lpwstr>
  </property>
</Properties>
</file>